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320" r:id="rId4"/>
    <p:sldId id="321" r:id="rId5"/>
    <p:sldId id="263" r:id="rId6"/>
    <p:sldId id="264" r:id="rId7"/>
    <p:sldId id="265" r:id="rId8"/>
    <p:sldId id="270" r:id="rId9"/>
    <p:sldId id="266" r:id="rId10"/>
    <p:sldId id="267" r:id="rId11"/>
    <p:sldId id="268"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88" r:id="rId27"/>
    <p:sldId id="289" r:id="rId28"/>
    <p:sldId id="290" r:id="rId29"/>
    <p:sldId id="296" r:id="rId30"/>
    <p:sldId id="297" r:id="rId31"/>
    <p:sldId id="298" r:id="rId32"/>
    <p:sldId id="299" r:id="rId33"/>
    <p:sldId id="300" r:id="rId34"/>
    <p:sldId id="301" r:id="rId35"/>
    <p:sldId id="302" r:id="rId36"/>
    <p:sldId id="303" r:id="rId37"/>
    <p:sldId id="304" r:id="rId38"/>
    <p:sldId id="305" r:id="rId39"/>
    <p:sldId id="306" r:id="rId40"/>
    <p:sldId id="307" r:id="rId41"/>
    <p:sldId id="269" r:id="rId42"/>
    <p:sldId id="308" r:id="rId43"/>
    <p:sldId id="309" r:id="rId44"/>
    <p:sldId id="310" r:id="rId45"/>
    <p:sldId id="311" r:id="rId46"/>
    <p:sldId id="312" r:id="rId47"/>
    <p:sldId id="313" r:id="rId48"/>
    <p:sldId id="314" r:id="rId49"/>
    <p:sldId id="315" r:id="rId50"/>
    <p:sldId id="316" r:id="rId51"/>
    <p:sldId id="317" r:id="rId52"/>
    <p:sldId id="318" r:id="rId53"/>
    <p:sldId id="319"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121F32A-11F5-49E7-B423-0C96DA4D3FDC}">
          <p14:sldIdLst>
            <p14:sldId id="256"/>
            <p14:sldId id="262"/>
            <p14:sldId id="320"/>
            <p14:sldId id="321"/>
            <p14:sldId id="263"/>
            <p14:sldId id="264"/>
            <p14:sldId id="265"/>
            <p14:sldId id="270"/>
            <p14:sldId id="266"/>
            <p14:sldId id="267"/>
            <p14:sldId id="268"/>
            <p14:sldId id="274"/>
            <p14:sldId id="275"/>
            <p14:sldId id="276"/>
            <p14:sldId id="277"/>
            <p14:sldId id="278"/>
            <p14:sldId id="279"/>
            <p14:sldId id="280"/>
            <p14:sldId id="281"/>
            <p14:sldId id="282"/>
            <p14:sldId id="283"/>
            <p14:sldId id="284"/>
            <p14:sldId id="285"/>
            <p14:sldId id="286"/>
            <p14:sldId id="287"/>
            <p14:sldId id="288"/>
            <p14:sldId id="289"/>
            <p14:sldId id="290"/>
            <p14:sldId id="296"/>
            <p14:sldId id="297"/>
            <p14:sldId id="298"/>
            <p14:sldId id="299"/>
            <p14:sldId id="300"/>
            <p14:sldId id="301"/>
            <p14:sldId id="302"/>
            <p14:sldId id="303"/>
            <p14:sldId id="304"/>
            <p14:sldId id="305"/>
            <p14:sldId id="306"/>
            <p14:sldId id="307"/>
            <p14:sldId id="269"/>
            <p14:sldId id="308"/>
            <p14:sldId id="309"/>
            <p14:sldId id="310"/>
            <p14:sldId id="311"/>
            <p14:sldId id="312"/>
            <p14:sldId id="313"/>
            <p14:sldId id="314"/>
            <p14:sldId id="315"/>
            <p14:sldId id="316"/>
            <p14:sldId id="317"/>
            <p14:sldId id="318"/>
            <p14:sldId id="31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92FF"/>
    <a:srgbClr val="0A0A0A"/>
    <a:srgbClr val="FFFFFF"/>
    <a:srgbClr val="00A4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60"/>
  </p:normalViewPr>
  <p:slideViewPr>
    <p:cSldViewPr snapToGrid="0">
      <p:cViewPr varScale="1">
        <p:scale>
          <a:sx n="143" d="100"/>
          <a:sy n="143" d="100"/>
        </p:scale>
        <p:origin x="120" y="6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99FF8-CD1F-ADA8-D1F8-BEA465E8F1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330789D-0D09-D47F-3624-FA4F1517AF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C6A92AE-411F-9FC1-E204-CC329E9A2591}"/>
              </a:ext>
            </a:extLst>
          </p:cNvPr>
          <p:cNvSpPr>
            <a:spLocks noGrp="1"/>
          </p:cNvSpPr>
          <p:nvPr>
            <p:ph type="dt" sz="half" idx="10"/>
          </p:nvPr>
        </p:nvSpPr>
        <p:spPr/>
        <p:txBody>
          <a:bodyPr/>
          <a:lstStyle/>
          <a:p>
            <a:fld id="{0D85F874-1E21-4E88-BD65-7FABB686C306}" type="datetimeFigureOut">
              <a:rPr lang="en-IN" smtClean="0"/>
              <a:t>02-02-2024</a:t>
            </a:fld>
            <a:endParaRPr lang="en-IN"/>
          </a:p>
        </p:txBody>
      </p:sp>
      <p:sp>
        <p:nvSpPr>
          <p:cNvPr id="5" name="Footer Placeholder 4">
            <a:extLst>
              <a:ext uri="{FF2B5EF4-FFF2-40B4-BE49-F238E27FC236}">
                <a16:creationId xmlns:a16="http://schemas.microsoft.com/office/drawing/2014/main" id="{F414E5E2-FBC7-0DEC-7F2C-B608CC537C5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CF76AE-3A4D-289A-6F15-54E04DA034FD}"/>
              </a:ext>
            </a:extLst>
          </p:cNvPr>
          <p:cNvSpPr>
            <a:spLocks noGrp="1"/>
          </p:cNvSpPr>
          <p:nvPr>
            <p:ph type="sldNum" sz="quarter" idx="12"/>
          </p:nvPr>
        </p:nvSpPr>
        <p:spPr/>
        <p:txBody>
          <a:bodyPr/>
          <a:lstStyle/>
          <a:p>
            <a:fld id="{4A9FF013-5FDA-4874-8248-8DA43B4FFACE}" type="slidenum">
              <a:rPr lang="en-IN" smtClean="0"/>
              <a:t>‹#›</a:t>
            </a:fld>
            <a:endParaRPr lang="en-IN"/>
          </a:p>
        </p:txBody>
      </p:sp>
    </p:spTree>
    <p:extLst>
      <p:ext uri="{BB962C8B-B14F-4D97-AF65-F5344CB8AC3E}">
        <p14:creationId xmlns:p14="http://schemas.microsoft.com/office/powerpoint/2010/main" val="1956428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AF2F8-0F52-16FA-9279-545C339F7F2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A4BE040-8EEF-9CF7-0B23-FF2B3BAE21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289B61E-18DB-78FA-9971-8E3905DE2FB9}"/>
              </a:ext>
            </a:extLst>
          </p:cNvPr>
          <p:cNvSpPr>
            <a:spLocks noGrp="1"/>
          </p:cNvSpPr>
          <p:nvPr>
            <p:ph type="dt" sz="half" idx="10"/>
          </p:nvPr>
        </p:nvSpPr>
        <p:spPr/>
        <p:txBody>
          <a:bodyPr/>
          <a:lstStyle/>
          <a:p>
            <a:fld id="{0D85F874-1E21-4E88-BD65-7FABB686C306}" type="datetimeFigureOut">
              <a:rPr lang="en-IN" smtClean="0"/>
              <a:t>02-02-2024</a:t>
            </a:fld>
            <a:endParaRPr lang="en-IN"/>
          </a:p>
        </p:txBody>
      </p:sp>
      <p:sp>
        <p:nvSpPr>
          <p:cNvPr id="5" name="Footer Placeholder 4">
            <a:extLst>
              <a:ext uri="{FF2B5EF4-FFF2-40B4-BE49-F238E27FC236}">
                <a16:creationId xmlns:a16="http://schemas.microsoft.com/office/drawing/2014/main" id="{7B81DE82-5167-78F2-A1EE-9A97775E1D4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ADBBCFE-B83E-A272-66BA-93420FCB0132}"/>
              </a:ext>
            </a:extLst>
          </p:cNvPr>
          <p:cNvSpPr>
            <a:spLocks noGrp="1"/>
          </p:cNvSpPr>
          <p:nvPr>
            <p:ph type="sldNum" sz="quarter" idx="12"/>
          </p:nvPr>
        </p:nvSpPr>
        <p:spPr/>
        <p:txBody>
          <a:bodyPr/>
          <a:lstStyle/>
          <a:p>
            <a:fld id="{4A9FF013-5FDA-4874-8248-8DA43B4FFACE}" type="slidenum">
              <a:rPr lang="en-IN" smtClean="0"/>
              <a:t>‹#›</a:t>
            </a:fld>
            <a:endParaRPr lang="en-IN"/>
          </a:p>
        </p:txBody>
      </p:sp>
    </p:spTree>
    <p:extLst>
      <p:ext uri="{BB962C8B-B14F-4D97-AF65-F5344CB8AC3E}">
        <p14:creationId xmlns:p14="http://schemas.microsoft.com/office/powerpoint/2010/main" val="849882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7FAA07-1900-735D-802F-81A341ECDF8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40149FE-8E94-2477-1BAC-25B42F7B31A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3A841C4-5096-47E0-D282-420F38276F61}"/>
              </a:ext>
            </a:extLst>
          </p:cNvPr>
          <p:cNvSpPr>
            <a:spLocks noGrp="1"/>
          </p:cNvSpPr>
          <p:nvPr>
            <p:ph type="dt" sz="half" idx="10"/>
          </p:nvPr>
        </p:nvSpPr>
        <p:spPr/>
        <p:txBody>
          <a:bodyPr/>
          <a:lstStyle/>
          <a:p>
            <a:fld id="{0D85F874-1E21-4E88-BD65-7FABB686C306}" type="datetimeFigureOut">
              <a:rPr lang="en-IN" smtClean="0"/>
              <a:t>02-02-2024</a:t>
            </a:fld>
            <a:endParaRPr lang="en-IN"/>
          </a:p>
        </p:txBody>
      </p:sp>
      <p:sp>
        <p:nvSpPr>
          <p:cNvPr id="5" name="Footer Placeholder 4">
            <a:extLst>
              <a:ext uri="{FF2B5EF4-FFF2-40B4-BE49-F238E27FC236}">
                <a16:creationId xmlns:a16="http://schemas.microsoft.com/office/drawing/2014/main" id="{1772D8E2-9FEA-B465-B072-C50022CFBC8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00AEA66-54F0-50E1-EA63-C715778FC3F2}"/>
              </a:ext>
            </a:extLst>
          </p:cNvPr>
          <p:cNvSpPr>
            <a:spLocks noGrp="1"/>
          </p:cNvSpPr>
          <p:nvPr>
            <p:ph type="sldNum" sz="quarter" idx="12"/>
          </p:nvPr>
        </p:nvSpPr>
        <p:spPr/>
        <p:txBody>
          <a:bodyPr/>
          <a:lstStyle/>
          <a:p>
            <a:fld id="{4A9FF013-5FDA-4874-8248-8DA43B4FFACE}" type="slidenum">
              <a:rPr lang="en-IN" smtClean="0"/>
              <a:t>‹#›</a:t>
            </a:fld>
            <a:endParaRPr lang="en-IN"/>
          </a:p>
        </p:txBody>
      </p:sp>
    </p:spTree>
    <p:extLst>
      <p:ext uri="{BB962C8B-B14F-4D97-AF65-F5344CB8AC3E}">
        <p14:creationId xmlns:p14="http://schemas.microsoft.com/office/powerpoint/2010/main" val="1516309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9415B-E8C5-761D-A480-F2D1EB6F476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F5C8174-B2D7-7EDF-4763-7CB7887114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B086ED7-6E29-123A-3DB1-DE6ECEED6D38}"/>
              </a:ext>
            </a:extLst>
          </p:cNvPr>
          <p:cNvSpPr>
            <a:spLocks noGrp="1"/>
          </p:cNvSpPr>
          <p:nvPr>
            <p:ph type="dt" sz="half" idx="10"/>
          </p:nvPr>
        </p:nvSpPr>
        <p:spPr/>
        <p:txBody>
          <a:bodyPr/>
          <a:lstStyle/>
          <a:p>
            <a:fld id="{0D85F874-1E21-4E88-BD65-7FABB686C306}" type="datetimeFigureOut">
              <a:rPr lang="en-IN" smtClean="0"/>
              <a:t>02-02-2024</a:t>
            </a:fld>
            <a:endParaRPr lang="en-IN"/>
          </a:p>
        </p:txBody>
      </p:sp>
      <p:sp>
        <p:nvSpPr>
          <p:cNvPr id="5" name="Footer Placeholder 4">
            <a:extLst>
              <a:ext uri="{FF2B5EF4-FFF2-40B4-BE49-F238E27FC236}">
                <a16:creationId xmlns:a16="http://schemas.microsoft.com/office/drawing/2014/main" id="{9C986A8C-161A-C0F5-386E-7ED78E1EE88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56D8F3C-E930-5376-CFDE-77CCBC29453C}"/>
              </a:ext>
            </a:extLst>
          </p:cNvPr>
          <p:cNvSpPr>
            <a:spLocks noGrp="1"/>
          </p:cNvSpPr>
          <p:nvPr>
            <p:ph type="sldNum" sz="quarter" idx="12"/>
          </p:nvPr>
        </p:nvSpPr>
        <p:spPr/>
        <p:txBody>
          <a:bodyPr/>
          <a:lstStyle/>
          <a:p>
            <a:fld id="{4A9FF013-5FDA-4874-8248-8DA43B4FFACE}" type="slidenum">
              <a:rPr lang="en-IN" smtClean="0"/>
              <a:t>‹#›</a:t>
            </a:fld>
            <a:endParaRPr lang="en-IN"/>
          </a:p>
        </p:txBody>
      </p:sp>
    </p:spTree>
    <p:extLst>
      <p:ext uri="{BB962C8B-B14F-4D97-AF65-F5344CB8AC3E}">
        <p14:creationId xmlns:p14="http://schemas.microsoft.com/office/powerpoint/2010/main" val="3999506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59228-989A-FD23-6F9E-B789DF5285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10D2A78-F8FB-359A-39DC-25E17E4E25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FF6BA50-BBD3-1D14-7CE7-1DA5C711470E}"/>
              </a:ext>
            </a:extLst>
          </p:cNvPr>
          <p:cNvSpPr>
            <a:spLocks noGrp="1"/>
          </p:cNvSpPr>
          <p:nvPr>
            <p:ph type="dt" sz="half" idx="10"/>
          </p:nvPr>
        </p:nvSpPr>
        <p:spPr/>
        <p:txBody>
          <a:bodyPr/>
          <a:lstStyle/>
          <a:p>
            <a:fld id="{0D85F874-1E21-4E88-BD65-7FABB686C306}" type="datetimeFigureOut">
              <a:rPr lang="en-IN" smtClean="0"/>
              <a:t>02-02-2024</a:t>
            </a:fld>
            <a:endParaRPr lang="en-IN"/>
          </a:p>
        </p:txBody>
      </p:sp>
      <p:sp>
        <p:nvSpPr>
          <p:cNvPr id="5" name="Footer Placeholder 4">
            <a:extLst>
              <a:ext uri="{FF2B5EF4-FFF2-40B4-BE49-F238E27FC236}">
                <a16:creationId xmlns:a16="http://schemas.microsoft.com/office/drawing/2014/main" id="{2A77578C-589D-6B3F-AF01-5916E8E42DB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B87826D-63E9-8660-B596-6C73196B8C38}"/>
              </a:ext>
            </a:extLst>
          </p:cNvPr>
          <p:cNvSpPr>
            <a:spLocks noGrp="1"/>
          </p:cNvSpPr>
          <p:nvPr>
            <p:ph type="sldNum" sz="quarter" idx="12"/>
          </p:nvPr>
        </p:nvSpPr>
        <p:spPr/>
        <p:txBody>
          <a:bodyPr/>
          <a:lstStyle/>
          <a:p>
            <a:fld id="{4A9FF013-5FDA-4874-8248-8DA43B4FFACE}" type="slidenum">
              <a:rPr lang="en-IN" smtClean="0"/>
              <a:t>‹#›</a:t>
            </a:fld>
            <a:endParaRPr lang="en-IN"/>
          </a:p>
        </p:txBody>
      </p:sp>
    </p:spTree>
    <p:extLst>
      <p:ext uri="{BB962C8B-B14F-4D97-AF65-F5344CB8AC3E}">
        <p14:creationId xmlns:p14="http://schemas.microsoft.com/office/powerpoint/2010/main" val="2868618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5C608-0728-21B4-152A-C445C8E4E43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986F747-3292-A351-F01E-FF528C7DD8D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E5FE1F9-7830-F641-D842-D26E7ACA18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8933B8E-EF21-8334-AC61-2C2CA5FC015D}"/>
              </a:ext>
            </a:extLst>
          </p:cNvPr>
          <p:cNvSpPr>
            <a:spLocks noGrp="1"/>
          </p:cNvSpPr>
          <p:nvPr>
            <p:ph type="dt" sz="half" idx="10"/>
          </p:nvPr>
        </p:nvSpPr>
        <p:spPr/>
        <p:txBody>
          <a:bodyPr/>
          <a:lstStyle/>
          <a:p>
            <a:fld id="{0D85F874-1E21-4E88-BD65-7FABB686C306}" type="datetimeFigureOut">
              <a:rPr lang="en-IN" smtClean="0"/>
              <a:t>02-02-2024</a:t>
            </a:fld>
            <a:endParaRPr lang="en-IN"/>
          </a:p>
        </p:txBody>
      </p:sp>
      <p:sp>
        <p:nvSpPr>
          <p:cNvPr id="6" name="Footer Placeholder 5">
            <a:extLst>
              <a:ext uri="{FF2B5EF4-FFF2-40B4-BE49-F238E27FC236}">
                <a16:creationId xmlns:a16="http://schemas.microsoft.com/office/drawing/2014/main" id="{DAADDEAF-6BA5-BC69-0926-29F3D253977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7E80944-1892-8394-E20C-8DCE58D07C17}"/>
              </a:ext>
            </a:extLst>
          </p:cNvPr>
          <p:cNvSpPr>
            <a:spLocks noGrp="1"/>
          </p:cNvSpPr>
          <p:nvPr>
            <p:ph type="sldNum" sz="quarter" idx="12"/>
          </p:nvPr>
        </p:nvSpPr>
        <p:spPr/>
        <p:txBody>
          <a:bodyPr/>
          <a:lstStyle/>
          <a:p>
            <a:fld id="{4A9FF013-5FDA-4874-8248-8DA43B4FFACE}" type="slidenum">
              <a:rPr lang="en-IN" smtClean="0"/>
              <a:t>‹#›</a:t>
            </a:fld>
            <a:endParaRPr lang="en-IN"/>
          </a:p>
        </p:txBody>
      </p:sp>
    </p:spTree>
    <p:extLst>
      <p:ext uri="{BB962C8B-B14F-4D97-AF65-F5344CB8AC3E}">
        <p14:creationId xmlns:p14="http://schemas.microsoft.com/office/powerpoint/2010/main" val="1094862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5FD86-B3A1-071F-94DB-B0A56CE9CD6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BAA86A9-2CBC-DCB5-2B65-30B793BC6F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1A2F962-B6E1-8CC1-FAC1-AF7798FB14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72D4E40-6B6D-F53C-16F9-F66AFADAC9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C81298-90CA-5EDD-C8C2-B9ABAF0ED4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F1773E7-B510-688D-CB43-90CEEBD551B1}"/>
              </a:ext>
            </a:extLst>
          </p:cNvPr>
          <p:cNvSpPr>
            <a:spLocks noGrp="1"/>
          </p:cNvSpPr>
          <p:nvPr>
            <p:ph type="dt" sz="half" idx="10"/>
          </p:nvPr>
        </p:nvSpPr>
        <p:spPr/>
        <p:txBody>
          <a:bodyPr/>
          <a:lstStyle/>
          <a:p>
            <a:fld id="{0D85F874-1E21-4E88-BD65-7FABB686C306}" type="datetimeFigureOut">
              <a:rPr lang="en-IN" smtClean="0"/>
              <a:t>02-02-2024</a:t>
            </a:fld>
            <a:endParaRPr lang="en-IN"/>
          </a:p>
        </p:txBody>
      </p:sp>
      <p:sp>
        <p:nvSpPr>
          <p:cNvPr id="8" name="Footer Placeholder 7">
            <a:extLst>
              <a:ext uri="{FF2B5EF4-FFF2-40B4-BE49-F238E27FC236}">
                <a16:creationId xmlns:a16="http://schemas.microsoft.com/office/drawing/2014/main" id="{42754564-D7D7-8655-CA53-1A92D0DE7C1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C3DE5C9-40CE-98EA-8F71-9DE14016F702}"/>
              </a:ext>
            </a:extLst>
          </p:cNvPr>
          <p:cNvSpPr>
            <a:spLocks noGrp="1"/>
          </p:cNvSpPr>
          <p:nvPr>
            <p:ph type="sldNum" sz="quarter" idx="12"/>
          </p:nvPr>
        </p:nvSpPr>
        <p:spPr/>
        <p:txBody>
          <a:bodyPr/>
          <a:lstStyle/>
          <a:p>
            <a:fld id="{4A9FF013-5FDA-4874-8248-8DA43B4FFACE}" type="slidenum">
              <a:rPr lang="en-IN" smtClean="0"/>
              <a:t>‹#›</a:t>
            </a:fld>
            <a:endParaRPr lang="en-IN"/>
          </a:p>
        </p:txBody>
      </p:sp>
    </p:spTree>
    <p:extLst>
      <p:ext uri="{BB962C8B-B14F-4D97-AF65-F5344CB8AC3E}">
        <p14:creationId xmlns:p14="http://schemas.microsoft.com/office/powerpoint/2010/main" val="2673909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740AF-1F81-EB4D-C094-CD668E9A083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3D0ADFB-243F-4AE2-A41C-3455E134FF85}"/>
              </a:ext>
            </a:extLst>
          </p:cNvPr>
          <p:cNvSpPr>
            <a:spLocks noGrp="1"/>
          </p:cNvSpPr>
          <p:nvPr>
            <p:ph type="dt" sz="half" idx="10"/>
          </p:nvPr>
        </p:nvSpPr>
        <p:spPr/>
        <p:txBody>
          <a:bodyPr/>
          <a:lstStyle/>
          <a:p>
            <a:fld id="{0D85F874-1E21-4E88-BD65-7FABB686C306}" type="datetimeFigureOut">
              <a:rPr lang="en-IN" smtClean="0"/>
              <a:t>02-02-2024</a:t>
            </a:fld>
            <a:endParaRPr lang="en-IN"/>
          </a:p>
        </p:txBody>
      </p:sp>
      <p:sp>
        <p:nvSpPr>
          <p:cNvPr id="4" name="Footer Placeholder 3">
            <a:extLst>
              <a:ext uri="{FF2B5EF4-FFF2-40B4-BE49-F238E27FC236}">
                <a16:creationId xmlns:a16="http://schemas.microsoft.com/office/drawing/2014/main" id="{969C1DF9-9921-8F4A-0F4A-4C5951F0724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E7E632B-113D-FDE3-E0C5-E8309E75B685}"/>
              </a:ext>
            </a:extLst>
          </p:cNvPr>
          <p:cNvSpPr>
            <a:spLocks noGrp="1"/>
          </p:cNvSpPr>
          <p:nvPr>
            <p:ph type="sldNum" sz="quarter" idx="12"/>
          </p:nvPr>
        </p:nvSpPr>
        <p:spPr/>
        <p:txBody>
          <a:bodyPr/>
          <a:lstStyle/>
          <a:p>
            <a:fld id="{4A9FF013-5FDA-4874-8248-8DA43B4FFACE}" type="slidenum">
              <a:rPr lang="en-IN" smtClean="0"/>
              <a:t>‹#›</a:t>
            </a:fld>
            <a:endParaRPr lang="en-IN"/>
          </a:p>
        </p:txBody>
      </p:sp>
    </p:spTree>
    <p:extLst>
      <p:ext uri="{BB962C8B-B14F-4D97-AF65-F5344CB8AC3E}">
        <p14:creationId xmlns:p14="http://schemas.microsoft.com/office/powerpoint/2010/main" val="4181574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209E43-0406-BE65-3925-A098897B252D}"/>
              </a:ext>
            </a:extLst>
          </p:cNvPr>
          <p:cNvSpPr>
            <a:spLocks noGrp="1"/>
          </p:cNvSpPr>
          <p:nvPr>
            <p:ph type="dt" sz="half" idx="10"/>
          </p:nvPr>
        </p:nvSpPr>
        <p:spPr/>
        <p:txBody>
          <a:bodyPr/>
          <a:lstStyle/>
          <a:p>
            <a:fld id="{0D85F874-1E21-4E88-BD65-7FABB686C306}" type="datetimeFigureOut">
              <a:rPr lang="en-IN" smtClean="0"/>
              <a:t>02-02-2024</a:t>
            </a:fld>
            <a:endParaRPr lang="en-IN"/>
          </a:p>
        </p:txBody>
      </p:sp>
      <p:sp>
        <p:nvSpPr>
          <p:cNvPr id="3" name="Footer Placeholder 2">
            <a:extLst>
              <a:ext uri="{FF2B5EF4-FFF2-40B4-BE49-F238E27FC236}">
                <a16:creationId xmlns:a16="http://schemas.microsoft.com/office/drawing/2014/main" id="{A243FF10-F40D-D51B-8F1E-AB27D07FCF0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9BEA84B-1ADB-DAFE-0CF3-94CCEE0151B5}"/>
              </a:ext>
            </a:extLst>
          </p:cNvPr>
          <p:cNvSpPr>
            <a:spLocks noGrp="1"/>
          </p:cNvSpPr>
          <p:nvPr>
            <p:ph type="sldNum" sz="quarter" idx="12"/>
          </p:nvPr>
        </p:nvSpPr>
        <p:spPr/>
        <p:txBody>
          <a:bodyPr/>
          <a:lstStyle/>
          <a:p>
            <a:fld id="{4A9FF013-5FDA-4874-8248-8DA43B4FFACE}" type="slidenum">
              <a:rPr lang="en-IN" smtClean="0"/>
              <a:t>‹#›</a:t>
            </a:fld>
            <a:endParaRPr lang="en-IN"/>
          </a:p>
        </p:txBody>
      </p:sp>
    </p:spTree>
    <p:extLst>
      <p:ext uri="{BB962C8B-B14F-4D97-AF65-F5344CB8AC3E}">
        <p14:creationId xmlns:p14="http://schemas.microsoft.com/office/powerpoint/2010/main" val="2595997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FECE3-38BD-F2CD-4DC3-B1C848D367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DCF6F8C-3265-5E03-A80C-F93A8BF923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362FAF1-7443-13C1-C6C4-D2A0E4055D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359824-3E36-34C5-F083-2632B6DC6F87}"/>
              </a:ext>
            </a:extLst>
          </p:cNvPr>
          <p:cNvSpPr>
            <a:spLocks noGrp="1"/>
          </p:cNvSpPr>
          <p:nvPr>
            <p:ph type="dt" sz="half" idx="10"/>
          </p:nvPr>
        </p:nvSpPr>
        <p:spPr/>
        <p:txBody>
          <a:bodyPr/>
          <a:lstStyle/>
          <a:p>
            <a:fld id="{0D85F874-1E21-4E88-BD65-7FABB686C306}" type="datetimeFigureOut">
              <a:rPr lang="en-IN" smtClean="0"/>
              <a:t>02-02-2024</a:t>
            </a:fld>
            <a:endParaRPr lang="en-IN"/>
          </a:p>
        </p:txBody>
      </p:sp>
      <p:sp>
        <p:nvSpPr>
          <p:cNvPr id="6" name="Footer Placeholder 5">
            <a:extLst>
              <a:ext uri="{FF2B5EF4-FFF2-40B4-BE49-F238E27FC236}">
                <a16:creationId xmlns:a16="http://schemas.microsoft.com/office/drawing/2014/main" id="{8CD44458-749B-A64E-7DF1-1B80FCC7FCB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9C1A9AB-8202-F682-AA44-C062494B4250}"/>
              </a:ext>
            </a:extLst>
          </p:cNvPr>
          <p:cNvSpPr>
            <a:spLocks noGrp="1"/>
          </p:cNvSpPr>
          <p:nvPr>
            <p:ph type="sldNum" sz="quarter" idx="12"/>
          </p:nvPr>
        </p:nvSpPr>
        <p:spPr/>
        <p:txBody>
          <a:bodyPr/>
          <a:lstStyle/>
          <a:p>
            <a:fld id="{4A9FF013-5FDA-4874-8248-8DA43B4FFACE}" type="slidenum">
              <a:rPr lang="en-IN" smtClean="0"/>
              <a:t>‹#›</a:t>
            </a:fld>
            <a:endParaRPr lang="en-IN"/>
          </a:p>
        </p:txBody>
      </p:sp>
    </p:spTree>
    <p:extLst>
      <p:ext uri="{BB962C8B-B14F-4D97-AF65-F5344CB8AC3E}">
        <p14:creationId xmlns:p14="http://schemas.microsoft.com/office/powerpoint/2010/main" val="318736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52FD5-1327-46E3-9F22-2421CC4F97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E78ED3F-659A-E5E5-4FC1-F5D2145805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97A3D1E-AB5C-00BF-80C7-75A86480F0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C5B695-ECAA-B451-AC46-8CDDC37EE8F4}"/>
              </a:ext>
            </a:extLst>
          </p:cNvPr>
          <p:cNvSpPr>
            <a:spLocks noGrp="1"/>
          </p:cNvSpPr>
          <p:nvPr>
            <p:ph type="dt" sz="half" idx="10"/>
          </p:nvPr>
        </p:nvSpPr>
        <p:spPr/>
        <p:txBody>
          <a:bodyPr/>
          <a:lstStyle/>
          <a:p>
            <a:fld id="{0D85F874-1E21-4E88-BD65-7FABB686C306}" type="datetimeFigureOut">
              <a:rPr lang="en-IN" smtClean="0"/>
              <a:t>02-02-2024</a:t>
            </a:fld>
            <a:endParaRPr lang="en-IN"/>
          </a:p>
        </p:txBody>
      </p:sp>
      <p:sp>
        <p:nvSpPr>
          <p:cNvPr id="6" name="Footer Placeholder 5">
            <a:extLst>
              <a:ext uri="{FF2B5EF4-FFF2-40B4-BE49-F238E27FC236}">
                <a16:creationId xmlns:a16="http://schemas.microsoft.com/office/drawing/2014/main" id="{BE5C2C54-BD24-B913-A718-414A1D43800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124D657-82AA-EE23-FC88-E2FA11182A92}"/>
              </a:ext>
            </a:extLst>
          </p:cNvPr>
          <p:cNvSpPr>
            <a:spLocks noGrp="1"/>
          </p:cNvSpPr>
          <p:nvPr>
            <p:ph type="sldNum" sz="quarter" idx="12"/>
          </p:nvPr>
        </p:nvSpPr>
        <p:spPr/>
        <p:txBody>
          <a:bodyPr/>
          <a:lstStyle/>
          <a:p>
            <a:fld id="{4A9FF013-5FDA-4874-8248-8DA43B4FFACE}" type="slidenum">
              <a:rPr lang="en-IN" smtClean="0"/>
              <a:t>‹#›</a:t>
            </a:fld>
            <a:endParaRPr lang="en-IN"/>
          </a:p>
        </p:txBody>
      </p:sp>
    </p:spTree>
    <p:extLst>
      <p:ext uri="{BB962C8B-B14F-4D97-AF65-F5344CB8AC3E}">
        <p14:creationId xmlns:p14="http://schemas.microsoft.com/office/powerpoint/2010/main" val="2058838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5C5E32-6266-75A7-956A-72C7D521F5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62A2CD1-E409-2B5D-CFB6-B8EDC9F65F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C796CA1-1A6E-7021-01A8-5EB9A4CABA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85F874-1E21-4E88-BD65-7FABB686C306}" type="datetimeFigureOut">
              <a:rPr lang="en-IN" smtClean="0"/>
              <a:t>02-02-2024</a:t>
            </a:fld>
            <a:endParaRPr lang="en-IN"/>
          </a:p>
        </p:txBody>
      </p:sp>
      <p:sp>
        <p:nvSpPr>
          <p:cNvPr id="5" name="Footer Placeholder 4">
            <a:extLst>
              <a:ext uri="{FF2B5EF4-FFF2-40B4-BE49-F238E27FC236}">
                <a16:creationId xmlns:a16="http://schemas.microsoft.com/office/drawing/2014/main" id="{5C31245D-202C-79A4-F0C9-7EE34E392D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0086FB8-C943-7E0B-C71B-BBCCF05C03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9FF013-5FDA-4874-8248-8DA43B4FFACE}" type="slidenum">
              <a:rPr lang="en-IN" smtClean="0"/>
              <a:t>‹#›</a:t>
            </a:fld>
            <a:endParaRPr lang="en-IN"/>
          </a:p>
        </p:txBody>
      </p:sp>
    </p:spTree>
    <p:extLst>
      <p:ext uri="{BB962C8B-B14F-4D97-AF65-F5344CB8AC3E}">
        <p14:creationId xmlns:p14="http://schemas.microsoft.com/office/powerpoint/2010/main" val="11597545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docs.nvidia.com/cuda/cuda-c-programming-guide/index.html"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0FBC8B-A1A9-9A39-6360-9121A96303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5202" y="1276705"/>
            <a:ext cx="2612348" cy="1693006"/>
          </a:xfrm>
          <a:prstGeom prst="rect">
            <a:avLst/>
          </a:prstGeom>
        </p:spPr>
      </p:pic>
      <p:pic>
        <p:nvPicPr>
          <p:cNvPr id="7" name="Picture 6">
            <a:extLst>
              <a:ext uri="{FF2B5EF4-FFF2-40B4-BE49-F238E27FC236}">
                <a16:creationId xmlns:a16="http://schemas.microsoft.com/office/drawing/2014/main" id="{ECB473F8-CD4E-B712-5634-796218E8EB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4450" y="1528104"/>
            <a:ext cx="3407879" cy="1337046"/>
          </a:xfrm>
          <a:prstGeom prst="rect">
            <a:avLst/>
          </a:prstGeom>
        </p:spPr>
      </p:pic>
      <p:sp>
        <p:nvSpPr>
          <p:cNvPr id="8" name="Title 1">
            <a:extLst>
              <a:ext uri="{FF2B5EF4-FFF2-40B4-BE49-F238E27FC236}">
                <a16:creationId xmlns:a16="http://schemas.microsoft.com/office/drawing/2014/main" id="{454BEB34-35E7-20AF-D71A-F9EFE17ACEAA}"/>
              </a:ext>
            </a:extLst>
          </p:cNvPr>
          <p:cNvSpPr txBox="1">
            <a:spLocks/>
          </p:cNvSpPr>
          <p:nvPr/>
        </p:nvSpPr>
        <p:spPr>
          <a:xfrm>
            <a:off x="5499401" y="1579039"/>
            <a:ext cx="1193198" cy="10647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solidFill>
                  <a:srgbClr val="FFFFFF"/>
                </a:solidFill>
                <a:latin typeface="FiraCode"/>
              </a:rPr>
              <a:t>X</a:t>
            </a:r>
            <a:endParaRPr lang="en-IN" dirty="0">
              <a:solidFill>
                <a:srgbClr val="FFFFFF"/>
              </a:solidFill>
              <a:latin typeface="FiraCode"/>
            </a:endParaRPr>
          </a:p>
        </p:txBody>
      </p:sp>
      <p:sp>
        <p:nvSpPr>
          <p:cNvPr id="9" name="Title 1">
            <a:extLst>
              <a:ext uri="{FF2B5EF4-FFF2-40B4-BE49-F238E27FC236}">
                <a16:creationId xmlns:a16="http://schemas.microsoft.com/office/drawing/2014/main" id="{9045B535-3996-05B0-F6CB-13FFFDEA44D9}"/>
              </a:ext>
            </a:extLst>
          </p:cNvPr>
          <p:cNvSpPr txBox="1">
            <a:spLocks/>
          </p:cNvSpPr>
          <p:nvPr/>
        </p:nvSpPr>
        <p:spPr>
          <a:xfrm>
            <a:off x="2830018" y="3244337"/>
            <a:ext cx="6940766" cy="1800447"/>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1500" dirty="0">
                <a:solidFill>
                  <a:srgbClr val="B292FF"/>
                </a:solidFill>
                <a:latin typeface="Fira Code" panose="020B0809050000020004" pitchFamily="49" charset="0"/>
                <a:ea typeface="Fira Code" panose="020B0809050000020004" pitchFamily="49" charset="0"/>
                <a:cs typeface="Fira Code" panose="020B0809050000020004" pitchFamily="49" charset="0"/>
              </a:rPr>
              <a:t>CUDA 101</a:t>
            </a:r>
            <a:endParaRPr lang="en-IN" sz="11500" dirty="0">
              <a:solidFill>
                <a:srgbClr val="B292FF"/>
              </a:solidFill>
              <a:latin typeface="Fira Code" panose="020B0809050000020004" pitchFamily="49" charset="0"/>
              <a:ea typeface="Fira Code" panose="020B0809050000020004" pitchFamily="49" charset="0"/>
              <a:cs typeface="Fira Code" panose="020B0809050000020004" pitchFamily="49" charset="0"/>
            </a:endParaRPr>
          </a:p>
        </p:txBody>
      </p:sp>
      <p:sp>
        <p:nvSpPr>
          <p:cNvPr id="2" name="Title 1">
            <a:extLst>
              <a:ext uri="{FF2B5EF4-FFF2-40B4-BE49-F238E27FC236}">
                <a16:creationId xmlns:a16="http://schemas.microsoft.com/office/drawing/2014/main" id="{7C920333-E278-438B-48A4-9E0CA95CF227}"/>
              </a:ext>
            </a:extLst>
          </p:cNvPr>
          <p:cNvSpPr>
            <a:spLocks noGrp="1"/>
          </p:cNvSpPr>
          <p:nvPr>
            <p:ph type="ctrTitle"/>
          </p:nvPr>
        </p:nvSpPr>
        <p:spPr>
          <a:xfrm>
            <a:off x="2816766" y="3223353"/>
            <a:ext cx="6940766" cy="1800447"/>
          </a:xfrm>
        </p:spPr>
        <p:txBody>
          <a:bodyPr>
            <a:normAutofit fontScale="90000"/>
          </a:bodyPr>
          <a:lstStyle/>
          <a:p>
            <a:r>
              <a:rPr lang="en-US" sz="11500" dirty="0">
                <a:solidFill>
                  <a:srgbClr val="00A4A6"/>
                </a:solidFill>
                <a:latin typeface="Fira Code" panose="020B0809050000020004" pitchFamily="49" charset="0"/>
                <a:ea typeface="Fira Code" panose="020B0809050000020004" pitchFamily="49" charset="0"/>
                <a:cs typeface="Fira Code" panose="020B0809050000020004" pitchFamily="49" charset="0"/>
              </a:rPr>
              <a:t>CUDA 101</a:t>
            </a:r>
            <a:endParaRPr lang="en-IN" sz="11500" dirty="0">
              <a:solidFill>
                <a:srgbClr val="00A4A6"/>
              </a:solidFill>
              <a:latin typeface="Fira Code" panose="020B0809050000020004" pitchFamily="49" charset="0"/>
              <a:ea typeface="Fira Code" panose="020B0809050000020004" pitchFamily="49" charset="0"/>
              <a:cs typeface="Fira Code" panose="020B0809050000020004" pitchFamily="49" charset="0"/>
            </a:endParaRPr>
          </a:p>
        </p:txBody>
      </p:sp>
      <p:sp>
        <p:nvSpPr>
          <p:cNvPr id="10" name="Title 1">
            <a:extLst>
              <a:ext uri="{FF2B5EF4-FFF2-40B4-BE49-F238E27FC236}">
                <a16:creationId xmlns:a16="http://schemas.microsoft.com/office/drawing/2014/main" id="{EFBB0580-0B29-4581-9F2D-DD3EBA3CBC74}"/>
              </a:ext>
            </a:extLst>
          </p:cNvPr>
          <p:cNvSpPr txBox="1">
            <a:spLocks/>
          </p:cNvSpPr>
          <p:nvPr/>
        </p:nvSpPr>
        <p:spPr>
          <a:xfrm>
            <a:off x="2796888" y="3196849"/>
            <a:ext cx="6940766" cy="1800447"/>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1500" dirty="0">
                <a:solidFill>
                  <a:srgbClr val="FFFFFF"/>
                </a:solidFill>
                <a:latin typeface="Fira Code" panose="020B0809050000020004" pitchFamily="49" charset="0"/>
                <a:ea typeface="Fira Code" panose="020B0809050000020004" pitchFamily="49" charset="0"/>
                <a:cs typeface="Fira Code" panose="020B0809050000020004" pitchFamily="49" charset="0"/>
              </a:rPr>
              <a:t>CUDA 101</a:t>
            </a:r>
            <a:endParaRPr lang="en-IN" sz="11500" dirty="0">
              <a:solidFill>
                <a:srgbClr val="FFFFFF"/>
              </a:solidFill>
              <a:latin typeface="Fira Code" panose="020B0809050000020004" pitchFamily="49" charset="0"/>
              <a:ea typeface="Fira Code" panose="020B0809050000020004" pitchFamily="49" charset="0"/>
              <a:cs typeface="Fira Code" panose="020B0809050000020004" pitchFamily="49" charset="0"/>
            </a:endParaRPr>
          </a:p>
        </p:txBody>
      </p:sp>
    </p:spTree>
    <p:extLst>
      <p:ext uri="{BB962C8B-B14F-4D97-AF65-F5344CB8AC3E}">
        <p14:creationId xmlns:p14="http://schemas.microsoft.com/office/powerpoint/2010/main" val="30793876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A79670-F369-593C-85B9-483779C72CCB}"/>
              </a:ext>
            </a:extLst>
          </p:cNvPr>
          <p:cNvSpPr/>
          <p:nvPr/>
        </p:nvSpPr>
        <p:spPr>
          <a:xfrm>
            <a:off x="742583" y="1463039"/>
            <a:ext cx="4690724" cy="4691861"/>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3632F896-A615-041B-3308-3D159ADC75F1}"/>
              </a:ext>
            </a:extLst>
          </p:cNvPr>
          <p:cNvSpPr>
            <a:spLocks noGrp="1"/>
          </p:cNvSpPr>
          <p:nvPr>
            <p:ph type="title"/>
          </p:nvPr>
        </p:nvSpPr>
        <p:spPr>
          <a:xfrm>
            <a:off x="742582" y="365125"/>
            <a:ext cx="10611218" cy="1325563"/>
          </a:xfrm>
        </p:spPr>
        <p:txBody>
          <a:bodyPr/>
          <a:lstStyle/>
          <a:p>
            <a:r>
              <a:rPr lang="en-US" dirty="0">
                <a:solidFill>
                  <a:srgbClr val="B292FF"/>
                </a:solidFill>
                <a:latin typeface="Fira Code" panose="020B0809050000020004" pitchFamily="49" charset="0"/>
                <a:ea typeface="Fira Code" panose="020B0809050000020004" pitchFamily="49" charset="0"/>
                <a:cs typeface="Fira Code" panose="020B0809050000020004" pitchFamily="49" charset="0"/>
              </a:rPr>
              <a:t>Grids and Blocks</a:t>
            </a:r>
            <a:endParaRPr lang="en-IN" dirty="0">
              <a:solidFill>
                <a:srgbClr val="B292FF"/>
              </a:solidFill>
              <a:latin typeface="Fira Code" panose="020B0809050000020004" pitchFamily="49" charset="0"/>
              <a:ea typeface="Fira Code" panose="020B0809050000020004" pitchFamily="49" charset="0"/>
              <a:cs typeface="Fira Code" panose="020B0809050000020004" pitchFamily="49" charset="0"/>
            </a:endParaRPr>
          </a:p>
        </p:txBody>
      </p:sp>
      <p:pic>
        <p:nvPicPr>
          <p:cNvPr id="37" name="Picture 36">
            <a:extLst>
              <a:ext uri="{FF2B5EF4-FFF2-40B4-BE49-F238E27FC236}">
                <a16:creationId xmlns:a16="http://schemas.microsoft.com/office/drawing/2014/main" id="{BBE3E5A3-EE5B-104F-0B46-840E9A0804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1469" y="183800"/>
            <a:ext cx="605135" cy="353809"/>
          </a:xfrm>
          <a:prstGeom prst="rect">
            <a:avLst/>
          </a:prstGeom>
        </p:spPr>
      </p:pic>
      <p:pic>
        <p:nvPicPr>
          <p:cNvPr id="38" name="Picture 37">
            <a:extLst>
              <a:ext uri="{FF2B5EF4-FFF2-40B4-BE49-F238E27FC236}">
                <a16:creationId xmlns:a16="http://schemas.microsoft.com/office/drawing/2014/main" id="{64B749E6-1C52-A25D-0247-C795426C00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7785" y="225414"/>
            <a:ext cx="789415" cy="279420"/>
          </a:xfrm>
          <a:prstGeom prst="rect">
            <a:avLst/>
          </a:prstGeom>
        </p:spPr>
      </p:pic>
      <p:sp>
        <p:nvSpPr>
          <p:cNvPr id="4" name="TextBox 3">
            <a:extLst>
              <a:ext uri="{FF2B5EF4-FFF2-40B4-BE49-F238E27FC236}">
                <a16:creationId xmlns:a16="http://schemas.microsoft.com/office/drawing/2014/main" id="{A71B8B46-9516-ED40-8749-72CDEF7AAB79}"/>
              </a:ext>
            </a:extLst>
          </p:cNvPr>
          <p:cNvSpPr txBox="1"/>
          <p:nvPr/>
        </p:nvSpPr>
        <p:spPr>
          <a:xfrm>
            <a:off x="1154799" y="2216303"/>
            <a:ext cx="4219514" cy="3477875"/>
          </a:xfrm>
          <a:prstGeom prst="rect">
            <a:avLst/>
          </a:prstGeom>
          <a:noFill/>
        </p:spPr>
        <p:txBody>
          <a:bodyPr wrap="square">
            <a:spAutoFit/>
          </a:bodyPr>
          <a:lstStyle/>
          <a:p>
            <a:r>
              <a:rPr lang="en-IN" sz="1100" b="0" dirty="0">
                <a:solidFill>
                  <a:srgbClr val="C74DED"/>
                </a:solidFill>
                <a:effectLst/>
                <a:latin typeface="Fira Code" panose="020B0809050000020004" pitchFamily="49" charset="0"/>
              </a:rPr>
              <a:t>#include</a:t>
            </a:r>
            <a:r>
              <a:rPr lang="en-IN" sz="1100" b="0" dirty="0">
                <a:solidFill>
                  <a:srgbClr val="D5CED9"/>
                </a:solidFill>
                <a:effectLst/>
                <a:latin typeface="Fira Code" panose="020B0809050000020004" pitchFamily="49" charset="0"/>
              </a:rPr>
              <a:t> </a:t>
            </a:r>
            <a:r>
              <a:rPr lang="en-IN" sz="1100" b="0" dirty="0">
                <a:solidFill>
                  <a:srgbClr val="96E072"/>
                </a:solidFill>
                <a:effectLst/>
                <a:latin typeface="Fira Code" panose="020B0809050000020004" pitchFamily="49" charset="0"/>
              </a:rPr>
              <a:t>"</a:t>
            </a:r>
            <a:r>
              <a:rPr lang="en-IN" sz="1100" b="0" dirty="0" err="1">
                <a:solidFill>
                  <a:srgbClr val="96E072"/>
                </a:solidFill>
                <a:effectLst/>
                <a:latin typeface="Fira Code" panose="020B0809050000020004" pitchFamily="49" charset="0"/>
              </a:rPr>
              <a:t>cuda_runtime.h</a:t>
            </a:r>
            <a:r>
              <a:rPr lang="en-IN" sz="1100" b="0" dirty="0">
                <a:solidFill>
                  <a:srgbClr val="96E072"/>
                </a:solidFill>
                <a:effectLst/>
                <a:latin typeface="Fira Code" panose="020B0809050000020004" pitchFamily="49" charset="0"/>
              </a:rPr>
              <a:t>"</a:t>
            </a:r>
            <a:endParaRPr lang="en-IN" sz="1100" b="0" dirty="0">
              <a:solidFill>
                <a:srgbClr val="D5CED9"/>
              </a:solidFill>
              <a:effectLst/>
              <a:latin typeface="Fira Code" panose="020B0809050000020004" pitchFamily="49" charset="0"/>
            </a:endParaRPr>
          </a:p>
          <a:p>
            <a:r>
              <a:rPr lang="en-IN" sz="1100" b="0" dirty="0">
                <a:solidFill>
                  <a:srgbClr val="C74DED"/>
                </a:solidFill>
                <a:effectLst/>
                <a:latin typeface="Fira Code" panose="020B0809050000020004" pitchFamily="49" charset="0"/>
              </a:rPr>
              <a:t>#include</a:t>
            </a:r>
            <a:r>
              <a:rPr lang="en-IN" sz="1100" b="0" dirty="0">
                <a:solidFill>
                  <a:srgbClr val="D5CED9"/>
                </a:solidFill>
                <a:effectLst/>
                <a:latin typeface="Fira Code" panose="020B0809050000020004" pitchFamily="49" charset="0"/>
              </a:rPr>
              <a:t> </a:t>
            </a:r>
            <a:r>
              <a:rPr lang="en-IN" sz="1100" b="0" dirty="0">
                <a:solidFill>
                  <a:srgbClr val="96E072"/>
                </a:solidFill>
                <a:effectLst/>
                <a:latin typeface="Fira Code" panose="020B0809050000020004" pitchFamily="49" charset="0"/>
              </a:rPr>
              <a:t>"</a:t>
            </a:r>
            <a:r>
              <a:rPr lang="en-IN" sz="1100" b="0" dirty="0" err="1">
                <a:solidFill>
                  <a:srgbClr val="96E072"/>
                </a:solidFill>
                <a:effectLst/>
                <a:latin typeface="Fira Code" panose="020B0809050000020004" pitchFamily="49" charset="0"/>
              </a:rPr>
              <a:t>device_launch_parameters.h</a:t>
            </a:r>
            <a:r>
              <a:rPr lang="en-IN" sz="1100" b="0" dirty="0">
                <a:solidFill>
                  <a:srgbClr val="96E072"/>
                </a:solidFill>
                <a:effectLst/>
                <a:latin typeface="Fira Code" panose="020B0809050000020004" pitchFamily="49" charset="0"/>
              </a:rPr>
              <a:t>"</a:t>
            </a:r>
            <a:endParaRPr lang="en-IN" sz="1100" b="0" dirty="0">
              <a:solidFill>
                <a:srgbClr val="D5CED9"/>
              </a:solidFill>
              <a:effectLst/>
              <a:latin typeface="Fira Code" panose="020B0809050000020004" pitchFamily="49" charset="0"/>
            </a:endParaRPr>
          </a:p>
          <a:p>
            <a:r>
              <a:rPr lang="en-IN" sz="1100" b="0" dirty="0">
                <a:solidFill>
                  <a:srgbClr val="C74DED"/>
                </a:solidFill>
                <a:effectLst/>
                <a:latin typeface="Fira Code" panose="020B0809050000020004" pitchFamily="49" charset="0"/>
              </a:rPr>
              <a:t>#include</a:t>
            </a:r>
            <a:r>
              <a:rPr lang="en-IN" sz="1100" b="0" dirty="0">
                <a:solidFill>
                  <a:srgbClr val="D5CED9"/>
                </a:solidFill>
                <a:effectLst/>
                <a:latin typeface="Fira Code" panose="020B0809050000020004" pitchFamily="49" charset="0"/>
              </a:rPr>
              <a:t> </a:t>
            </a:r>
            <a:r>
              <a:rPr lang="en-IN" sz="1100" b="0" dirty="0">
                <a:solidFill>
                  <a:srgbClr val="96E072"/>
                </a:solidFill>
                <a:effectLst/>
                <a:latin typeface="Fira Code" panose="020B0809050000020004" pitchFamily="49" charset="0"/>
              </a:rPr>
              <a:t>&lt;</a:t>
            </a:r>
            <a:r>
              <a:rPr lang="en-IN" sz="1100" b="0" dirty="0" err="1">
                <a:solidFill>
                  <a:srgbClr val="96E072"/>
                </a:solidFill>
                <a:effectLst/>
                <a:latin typeface="Fira Code" panose="020B0809050000020004" pitchFamily="49" charset="0"/>
              </a:rPr>
              <a:t>stdio.h</a:t>
            </a:r>
            <a:r>
              <a:rPr lang="en-IN" sz="1100" b="0" dirty="0">
                <a:solidFill>
                  <a:srgbClr val="96E072"/>
                </a:solidFill>
                <a:effectLst/>
                <a:latin typeface="Fira Code" panose="020B0809050000020004" pitchFamily="49" charset="0"/>
              </a:rPr>
              <a:t>&gt;</a:t>
            </a:r>
            <a:endParaRPr lang="en-IN" sz="1100" b="0" dirty="0">
              <a:solidFill>
                <a:srgbClr val="D5CED9"/>
              </a:solidFill>
              <a:effectLst/>
              <a:latin typeface="Fira Code" panose="020B0809050000020004" pitchFamily="49" charset="0"/>
            </a:endParaRPr>
          </a:p>
          <a:p>
            <a:br>
              <a:rPr lang="en-IN" sz="1100" b="0" dirty="0">
                <a:solidFill>
                  <a:srgbClr val="D5CED9"/>
                </a:solidFill>
                <a:effectLst/>
                <a:latin typeface="Fira Code" panose="020B0809050000020004" pitchFamily="49" charset="0"/>
              </a:rPr>
            </a:br>
            <a:r>
              <a:rPr lang="en-IN" sz="1100" b="0" dirty="0">
                <a:solidFill>
                  <a:srgbClr val="A0A1A7"/>
                </a:solidFill>
                <a:effectLst/>
                <a:latin typeface="Fira Code" panose="020B0809050000020004" pitchFamily="49" charset="0"/>
              </a:rPr>
              <a:t>//Device Code</a:t>
            </a:r>
            <a:endParaRPr lang="en-IN" sz="1100" b="0" dirty="0">
              <a:solidFill>
                <a:srgbClr val="D5CED9"/>
              </a:solidFill>
              <a:effectLst/>
              <a:latin typeface="Fira Code" panose="020B0809050000020004" pitchFamily="49" charset="0"/>
            </a:endParaRPr>
          </a:p>
          <a:p>
            <a:r>
              <a:rPr lang="en-IN" sz="1100" b="0" dirty="0">
                <a:solidFill>
                  <a:srgbClr val="FFE66D"/>
                </a:solidFill>
                <a:effectLst/>
                <a:latin typeface="Fira Code" panose="020B0809050000020004" pitchFamily="49" charset="0"/>
              </a:rPr>
              <a:t>__global__</a:t>
            </a:r>
            <a:r>
              <a:rPr lang="en-IN" sz="1100" b="0" dirty="0">
                <a:solidFill>
                  <a:srgbClr val="D5CED9"/>
                </a:solidFill>
                <a:effectLst/>
                <a:latin typeface="Fira Code" panose="020B0809050000020004" pitchFamily="49" charset="0"/>
              </a:rPr>
              <a:t> </a:t>
            </a:r>
            <a:r>
              <a:rPr lang="en-IN" sz="1100" b="0" dirty="0">
                <a:solidFill>
                  <a:srgbClr val="C74DED"/>
                </a:solidFill>
                <a:effectLst/>
                <a:latin typeface="Fira Code" panose="020B0809050000020004" pitchFamily="49" charset="0"/>
              </a:rPr>
              <a:t>void</a:t>
            </a:r>
            <a:r>
              <a:rPr lang="en-IN" sz="1100" b="0" dirty="0">
                <a:solidFill>
                  <a:srgbClr val="D5CED9"/>
                </a:solidFill>
                <a:effectLst/>
                <a:latin typeface="Fira Code" panose="020B0809050000020004" pitchFamily="49" charset="0"/>
              </a:rPr>
              <a:t> </a:t>
            </a:r>
            <a:r>
              <a:rPr lang="en-IN" sz="1100" b="0" dirty="0" err="1">
                <a:solidFill>
                  <a:srgbClr val="FFE66D"/>
                </a:solidFill>
                <a:effectLst/>
                <a:latin typeface="Fira Code" panose="020B0809050000020004" pitchFamily="49" charset="0"/>
              </a:rPr>
              <a:t>hello_cuda</a:t>
            </a:r>
            <a:r>
              <a:rPr lang="en-IN" sz="1100" b="0" dirty="0">
                <a:solidFill>
                  <a:srgbClr val="D5CED9"/>
                </a:solidFill>
                <a:effectLst/>
                <a:latin typeface="Fira Code" panose="020B0809050000020004" pitchFamily="49" charset="0"/>
              </a:rPr>
              <a:t>(){</a:t>
            </a:r>
          </a:p>
          <a:p>
            <a:r>
              <a:rPr lang="en-IN" sz="1100" b="0" dirty="0">
                <a:solidFill>
                  <a:srgbClr val="D5CED9"/>
                </a:solidFill>
                <a:effectLst/>
                <a:latin typeface="Fira Code" panose="020B0809050000020004" pitchFamily="49" charset="0"/>
              </a:rPr>
              <a:t>    </a:t>
            </a:r>
            <a:r>
              <a:rPr lang="en-IN" sz="1100" b="0" dirty="0" err="1">
                <a:solidFill>
                  <a:srgbClr val="FFE66D"/>
                </a:solidFill>
                <a:effectLst/>
                <a:latin typeface="Fira Code" panose="020B0809050000020004" pitchFamily="49" charset="0"/>
              </a:rPr>
              <a:t>printf</a:t>
            </a:r>
            <a:r>
              <a:rPr lang="en-IN" sz="1100" b="0" dirty="0">
                <a:solidFill>
                  <a:srgbClr val="D5CED9"/>
                </a:solidFill>
                <a:effectLst/>
                <a:latin typeface="Fira Code" panose="020B0809050000020004" pitchFamily="49" charset="0"/>
              </a:rPr>
              <a:t>(</a:t>
            </a:r>
            <a:r>
              <a:rPr lang="en-IN" sz="1100" b="0" dirty="0">
                <a:solidFill>
                  <a:srgbClr val="96E072"/>
                </a:solidFill>
                <a:effectLst/>
                <a:latin typeface="Fira Code" panose="020B0809050000020004" pitchFamily="49" charset="0"/>
              </a:rPr>
              <a:t>"Hello from CUDA world </a:t>
            </a:r>
            <a:r>
              <a:rPr lang="en-IN" sz="1100" b="0" dirty="0">
                <a:solidFill>
                  <a:srgbClr val="EE5D43"/>
                </a:solidFill>
                <a:effectLst/>
                <a:latin typeface="Fira Code" panose="020B0809050000020004" pitchFamily="49" charset="0"/>
              </a:rPr>
              <a:t>\n</a:t>
            </a:r>
            <a:r>
              <a:rPr lang="en-IN" sz="1100" b="0" dirty="0">
                <a:solidFill>
                  <a:srgbClr val="96E072"/>
                </a:solidFill>
                <a:effectLst/>
                <a:latin typeface="Fira Code" panose="020B0809050000020004" pitchFamily="49" charset="0"/>
              </a:rPr>
              <a:t>"</a:t>
            </a:r>
            <a:r>
              <a:rPr lang="en-IN" sz="1100" b="0" dirty="0">
                <a:solidFill>
                  <a:srgbClr val="D5CED9"/>
                </a:solidFill>
                <a:effectLst/>
                <a:latin typeface="Fira Code" panose="020B0809050000020004" pitchFamily="49" charset="0"/>
              </a:rPr>
              <a:t>);</a:t>
            </a:r>
          </a:p>
          <a:p>
            <a:r>
              <a:rPr lang="en-IN" sz="1100" b="0" dirty="0">
                <a:solidFill>
                  <a:srgbClr val="D5CED9"/>
                </a:solidFill>
                <a:effectLst/>
                <a:latin typeface="Fira Code" panose="020B0809050000020004" pitchFamily="49" charset="0"/>
              </a:rPr>
              <a:t>}</a:t>
            </a:r>
          </a:p>
          <a:p>
            <a:br>
              <a:rPr lang="en-IN" sz="1100" b="0" dirty="0">
                <a:solidFill>
                  <a:srgbClr val="D5CED9"/>
                </a:solidFill>
                <a:effectLst/>
                <a:latin typeface="Fira Code" panose="020B0809050000020004" pitchFamily="49" charset="0"/>
              </a:rPr>
            </a:br>
            <a:r>
              <a:rPr lang="en-IN" sz="1100" b="0" dirty="0">
                <a:solidFill>
                  <a:srgbClr val="A0A1A7"/>
                </a:solidFill>
                <a:effectLst/>
                <a:latin typeface="Fira Code" panose="020B0809050000020004" pitchFamily="49" charset="0"/>
              </a:rPr>
              <a:t>//Host code</a:t>
            </a:r>
            <a:endParaRPr lang="en-IN" sz="1100" b="0" dirty="0">
              <a:solidFill>
                <a:srgbClr val="D5CED9"/>
              </a:solidFill>
              <a:effectLst/>
              <a:latin typeface="Fira Code" panose="020B0809050000020004" pitchFamily="49" charset="0"/>
            </a:endParaRPr>
          </a:p>
          <a:p>
            <a:r>
              <a:rPr lang="en-IN" sz="1100" b="0" dirty="0">
                <a:solidFill>
                  <a:srgbClr val="C74DED"/>
                </a:solidFill>
                <a:effectLst/>
                <a:latin typeface="Fira Code" panose="020B0809050000020004" pitchFamily="49" charset="0"/>
              </a:rPr>
              <a:t>int</a:t>
            </a:r>
            <a:r>
              <a:rPr lang="en-IN" sz="1100" b="0" dirty="0">
                <a:solidFill>
                  <a:srgbClr val="D5CED9"/>
                </a:solidFill>
                <a:effectLst/>
                <a:latin typeface="Fira Code" panose="020B0809050000020004" pitchFamily="49" charset="0"/>
              </a:rPr>
              <a:t> </a:t>
            </a:r>
            <a:r>
              <a:rPr lang="en-IN" sz="1100" b="0" dirty="0">
                <a:solidFill>
                  <a:srgbClr val="FFE66D"/>
                </a:solidFill>
                <a:effectLst/>
                <a:latin typeface="Fira Code" panose="020B0809050000020004" pitchFamily="49" charset="0"/>
              </a:rPr>
              <a:t>main</a:t>
            </a:r>
            <a:r>
              <a:rPr lang="en-IN" sz="1100" b="0" dirty="0">
                <a:solidFill>
                  <a:srgbClr val="D5CED9"/>
                </a:solidFill>
                <a:effectLst/>
                <a:latin typeface="Fira Code" panose="020B0809050000020004" pitchFamily="49" charset="0"/>
              </a:rPr>
              <a:t>(){ </a:t>
            </a:r>
          </a:p>
          <a:p>
            <a:r>
              <a:rPr lang="en-IN" sz="1100" b="0" dirty="0">
                <a:solidFill>
                  <a:srgbClr val="A0A1A7"/>
                </a:solidFill>
                <a:effectLst/>
                <a:latin typeface="Fira Code" panose="020B0809050000020004" pitchFamily="49" charset="0"/>
              </a:rPr>
              <a:t>    //kernel launch parameters</a:t>
            </a:r>
            <a:endParaRPr lang="en-IN" sz="1100" b="0" dirty="0">
              <a:solidFill>
                <a:srgbClr val="D5CED9"/>
              </a:solidFill>
              <a:effectLst/>
              <a:latin typeface="Fira Code" panose="020B0809050000020004" pitchFamily="49" charset="0"/>
            </a:endParaRPr>
          </a:p>
          <a:p>
            <a:r>
              <a:rPr lang="en-IN" sz="1100" b="0" dirty="0">
                <a:solidFill>
                  <a:srgbClr val="D5CED9"/>
                </a:solidFill>
                <a:effectLst/>
                <a:latin typeface="Fira Code" panose="020B0809050000020004" pitchFamily="49" charset="0"/>
              </a:rPr>
              <a:t>    </a:t>
            </a:r>
            <a:r>
              <a:rPr lang="en-IN" sz="1100" b="0" dirty="0">
                <a:solidFill>
                  <a:srgbClr val="FFE66D"/>
                </a:solidFill>
                <a:effectLst/>
                <a:latin typeface="Fira Code" panose="020B0809050000020004" pitchFamily="49" charset="0"/>
              </a:rPr>
              <a:t>dim3</a:t>
            </a:r>
            <a:r>
              <a:rPr lang="en-IN" sz="1100" b="0" dirty="0">
                <a:solidFill>
                  <a:srgbClr val="D5CED9"/>
                </a:solidFill>
                <a:effectLst/>
                <a:latin typeface="Fira Code" panose="020B0809050000020004" pitchFamily="49" charset="0"/>
              </a:rPr>
              <a:t> </a:t>
            </a:r>
            <a:r>
              <a:rPr lang="en-IN" sz="1100" b="0" dirty="0">
                <a:solidFill>
                  <a:srgbClr val="00E8C6"/>
                </a:solidFill>
                <a:effectLst/>
                <a:latin typeface="Fira Code" panose="020B0809050000020004" pitchFamily="49" charset="0"/>
              </a:rPr>
              <a:t>block</a:t>
            </a:r>
            <a:r>
              <a:rPr lang="en-IN" sz="1100" b="0" dirty="0">
                <a:solidFill>
                  <a:srgbClr val="D5CED9"/>
                </a:solidFill>
                <a:effectLst/>
                <a:latin typeface="Fira Code" panose="020B0809050000020004" pitchFamily="49" charset="0"/>
              </a:rPr>
              <a:t>(</a:t>
            </a:r>
            <a:r>
              <a:rPr lang="en-IN" sz="1100" b="0" dirty="0">
                <a:solidFill>
                  <a:srgbClr val="F39C12"/>
                </a:solidFill>
                <a:effectLst/>
                <a:latin typeface="Fira Code" panose="020B0809050000020004" pitchFamily="49" charset="0"/>
              </a:rPr>
              <a:t>8</a:t>
            </a:r>
            <a:r>
              <a:rPr lang="en-IN" sz="1100" b="0" dirty="0">
                <a:solidFill>
                  <a:srgbClr val="D5CED9"/>
                </a:solidFill>
                <a:effectLst/>
                <a:latin typeface="Fira Code" panose="020B0809050000020004" pitchFamily="49" charset="0"/>
              </a:rPr>
              <a:t>,</a:t>
            </a:r>
            <a:r>
              <a:rPr lang="en-IN" sz="1100" b="0" dirty="0">
                <a:solidFill>
                  <a:srgbClr val="F39C12"/>
                </a:solidFill>
                <a:effectLst/>
                <a:latin typeface="Fira Code" panose="020B0809050000020004" pitchFamily="49" charset="0"/>
              </a:rPr>
              <a:t>2</a:t>
            </a:r>
            <a:r>
              <a:rPr lang="en-IN" sz="1100" b="0" dirty="0">
                <a:solidFill>
                  <a:srgbClr val="D5CED9"/>
                </a:solidFill>
                <a:effectLst/>
                <a:latin typeface="Fira Code" panose="020B0809050000020004" pitchFamily="49" charset="0"/>
              </a:rPr>
              <a:t>,</a:t>
            </a:r>
            <a:r>
              <a:rPr lang="en-IN" sz="1100" b="0" dirty="0">
                <a:solidFill>
                  <a:srgbClr val="F39C12"/>
                </a:solidFill>
                <a:effectLst/>
                <a:latin typeface="Fira Code" panose="020B0809050000020004" pitchFamily="49" charset="0"/>
              </a:rPr>
              <a:t>1</a:t>
            </a:r>
            <a:r>
              <a:rPr lang="en-IN" sz="1100" b="0" dirty="0">
                <a:solidFill>
                  <a:srgbClr val="D5CED9"/>
                </a:solidFill>
                <a:effectLst/>
                <a:latin typeface="Fira Code" panose="020B0809050000020004" pitchFamily="49" charset="0"/>
              </a:rPr>
              <a:t>);</a:t>
            </a:r>
          </a:p>
          <a:p>
            <a:r>
              <a:rPr lang="en-IN" sz="1100" b="0" dirty="0">
                <a:solidFill>
                  <a:srgbClr val="D5CED9"/>
                </a:solidFill>
                <a:effectLst/>
                <a:latin typeface="Fira Code" panose="020B0809050000020004" pitchFamily="49" charset="0"/>
              </a:rPr>
              <a:t>    </a:t>
            </a:r>
            <a:r>
              <a:rPr lang="en-IN" sz="1100" b="0" dirty="0">
                <a:solidFill>
                  <a:srgbClr val="FFE66D"/>
                </a:solidFill>
                <a:effectLst/>
                <a:latin typeface="Fira Code" panose="020B0809050000020004" pitchFamily="49" charset="0"/>
              </a:rPr>
              <a:t>dim3</a:t>
            </a:r>
            <a:r>
              <a:rPr lang="en-IN" sz="1100" b="0" dirty="0">
                <a:solidFill>
                  <a:srgbClr val="D5CED9"/>
                </a:solidFill>
                <a:effectLst/>
                <a:latin typeface="Fira Code" panose="020B0809050000020004" pitchFamily="49" charset="0"/>
              </a:rPr>
              <a:t> </a:t>
            </a:r>
            <a:r>
              <a:rPr lang="en-IN" sz="1100" b="0" dirty="0">
                <a:solidFill>
                  <a:srgbClr val="00E8C6"/>
                </a:solidFill>
                <a:effectLst/>
                <a:latin typeface="Fira Code" panose="020B0809050000020004" pitchFamily="49" charset="0"/>
              </a:rPr>
              <a:t>grid</a:t>
            </a:r>
            <a:r>
              <a:rPr lang="en-IN" sz="1100" b="0" dirty="0">
                <a:solidFill>
                  <a:srgbClr val="D5CED9"/>
                </a:solidFill>
                <a:effectLst/>
                <a:latin typeface="Fira Code" panose="020B0809050000020004" pitchFamily="49" charset="0"/>
              </a:rPr>
              <a:t>(</a:t>
            </a:r>
            <a:r>
              <a:rPr lang="en-IN" sz="1100" b="0" dirty="0">
                <a:solidFill>
                  <a:srgbClr val="F39C12"/>
                </a:solidFill>
                <a:effectLst/>
                <a:latin typeface="Fira Code" panose="020B0809050000020004" pitchFamily="49" charset="0"/>
              </a:rPr>
              <a:t>2</a:t>
            </a:r>
            <a:r>
              <a:rPr lang="en-IN" sz="1100" b="0" dirty="0">
                <a:solidFill>
                  <a:srgbClr val="D5CED9"/>
                </a:solidFill>
                <a:effectLst/>
                <a:latin typeface="Fira Code" panose="020B0809050000020004" pitchFamily="49" charset="0"/>
              </a:rPr>
              <a:t>,</a:t>
            </a:r>
            <a:r>
              <a:rPr lang="en-IN" sz="1100" b="0" dirty="0">
                <a:solidFill>
                  <a:srgbClr val="F39C12"/>
                </a:solidFill>
                <a:effectLst/>
                <a:latin typeface="Fira Code" panose="020B0809050000020004" pitchFamily="49" charset="0"/>
              </a:rPr>
              <a:t>2</a:t>
            </a:r>
            <a:r>
              <a:rPr lang="en-IN" sz="1100" b="0" dirty="0">
                <a:solidFill>
                  <a:srgbClr val="D5CED9"/>
                </a:solidFill>
                <a:effectLst/>
                <a:latin typeface="Fira Code" panose="020B0809050000020004" pitchFamily="49" charset="0"/>
              </a:rPr>
              <a:t>,</a:t>
            </a:r>
            <a:r>
              <a:rPr lang="en-IN" sz="1100" b="0" dirty="0">
                <a:solidFill>
                  <a:srgbClr val="F39C12"/>
                </a:solidFill>
                <a:effectLst/>
                <a:latin typeface="Fira Code" panose="020B0809050000020004" pitchFamily="49" charset="0"/>
              </a:rPr>
              <a:t>1</a:t>
            </a:r>
            <a:r>
              <a:rPr lang="en-IN" sz="1100" b="0" dirty="0">
                <a:solidFill>
                  <a:srgbClr val="D5CED9"/>
                </a:solidFill>
                <a:effectLst/>
                <a:latin typeface="Fira Code" panose="020B0809050000020004" pitchFamily="49" charset="0"/>
              </a:rPr>
              <a:t>);</a:t>
            </a:r>
          </a:p>
          <a:p>
            <a:br>
              <a:rPr lang="en-IN" sz="1100" b="0" dirty="0">
                <a:solidFill>
                  <a:srgbClr val="D5CED9"/>
                </a:solidFill>
                <a:effectLst/>
                <a:latin typeface="Fira Code" panose="020B0809050000020004" pitchFamily="49" charset="0"/>
              </a:rPr>
            </a:br>
            <a:r>
              <a:rPr lang="en-IN" sz="1100" b="0" dirty="0">
                <a:solidFill>
                  <a:srgbClr val="D5CED9"/>
                </a:solidFill>
                <a:effectLst/>
                <a:latin typeface="Fira Code" panose="020B0809050000020004" pitchFamily="49" charset="0"/>
              </a:rPr>
              <a:t>    </a:t>
            </a:r>
            <a:r>
              <a:rPr lang="en-IN" sz="1100" b="0" dirty="0" err="1">
                <a:solidFill>
                  <a:srgbClr val="FFE66D"/>
                </a:solidFill>
                <a:effectLst/>
                <a:latin typeface="Fira Code" panose="020B0809050000020004" pitchFamily="49" charset="0"/>
              </a:rPr>
              <a:t>hello_cuda</a:t>
            </a:r>
            <a:r>
              <a:rPr lang="en-IN" sz="1100" b="0" dirty="0">
                <a:solidFill>
                  <a:srgbClr val="EE5D43"/>
                </a:solidFill>
                <a:effectLst/>
                <a:latin typeface="Fira Code" panose="020B0809050000020004" pitchFamily="49" charset="0"/>
              </a:rPr>
              <a:t>&lt;&lt;&lt;</a:t>
            </a:r>
            <a:r>
              <a:rPr lang="en-IN" sz="1100" b="0" dirty="0">
                <a:solidFill>
                  <a:srgbClr val="00E8C6"/>
                </a:solidFill>
                <a:effectLst/>
                <a:latin typeface="Fira Code" panose="020B0809050000020004" pitchFamily="49" charset="0"/>
              </a:rPr>
              <a:t>grid</a:t>
            </a:r>
            <a:r>
              <a:rPr lang="en-IN" sz="1100" b="0" dirty="0">
                <a:solidFill>
                  <a:srgbClr val="D5CED9"/>
                </a:solidFill>
                <a:effectLst/>
                <a:latin typeface="Fira Code" panose="020B0809050000020004" pitchFamily="49" charset="0"/>
              </a:rPr>
              <a:t>, </a:t>
            </a:r>
            <a:r>
              <a:rPr lang="en-IN" sz="1100" b="0" dirty="0">
                <a:solidFill>
                  <a:srgbClr val="00E8C6"/>
                </a:solidFill>
                <a:effectLst/>
                <a:latin typeface="Fira Code" panose="020B0809050000020004" pitchFamily="49" charset="0"/>
              </a:rPr>
              <a:t>block</a:t>
            </a:r>
            <a:r>
              <a:rPr lang="en-IN" sz="1100" b="0" dirty="0">
                <a:solidFill>
                  <a:srgbClr val="EE5D43"/>
                </a:solidFill>
                <a:effectLst/>
                <a:latin typeface="Fira Code" panose="020B0809050000020004" pitchFamily="49" charset="0"/>
              </a:rPr>
              <a:t>&gt;&gt;&gt;</a:t>
            </a:r>
            <a:r>
              <a:rPr lang="en-IN" sz="1100" b="0" dirty="0">
                <a:solidFill>
                  <a:srgbClr val="D5CED9"/>
                </a:solidFill>
                <a:effectLst/>
                <a:latin typeface="Fira Code" panose="020B0809050000020004" pitchFamily="49" charset="0"/>
              </a:rPr>
              <a:t>();</a:t>
            </a:r>
          </a:p>
          <a:p>
            <a:r>
              <a:rPr lang="en-IN" sz="1100" b="0" dirty="0">
                <a:solidFill>
                  <a:srgbClr val="D5CED9"/>
                </a:solidFill>
                <a:effectLst/>
                <a:latin typeface="Fira Code" panose="020B0809050000020004" pitchFamily="49" charset="0"/>
              </a:rPr>
              <a:t>    </a:t>
            </a:r>
            <a:r>
              <a:rPr lang="en-IN" sz="1100" b="0" dirty="0" err="1">
                <a:solidFill>
                  <a:srgbClr val="FFE66D"/>
                </a:solidFill>
                <a:effectLst/>
                <a:latin typeface="Fira Code" panose="020B0809050000020004" pitchFamily="49" charset="0"/>
              </a:rPr>
              <a:t>cudaDeviceSynchronize</a:t>
            </a:r>
            <a:r>
              <a:rPr lang="en-IN" sz="1100" b="0" dirty="0">
                <a:solidFill>
                  <a:srgbClr val="D5CED9"/>
                </a:solidFill>
                <a:effectLst/>
                <a:latin typeface="Fira Code" panose="020B0809050000020004" pitchFamily="49" charset="0"/>
              </a:rPr>
              <a:t>();    </a:t>
            </a:r>
          </a:p>
          <a:p>
            <a:r>
              <a:rPr lang="en-IN" sz="1100" b="0" dirty="0">
                <a:solidFill>
                  <a:srgbClr val="D5CED9"/>
                </a:solidFill>
                <a:effectLst/>
                <a:latin typeface="Fira Code" panose="020B0809050000020004" pitchFamily="49" charset="0"/>
              </a:rPr>
              <a:t>    </a:t>
            </a:r>
            <a:r>
              <a:rPr lang="en-IN" sz="1100" b="0" dirty="0" err="1">
                <a:solidFill>
                  <a:srgbClr val="FFE66D"/>
                </a:solidFill>
                <a:effectLst/>
                <a:latin typeface="Fira Code" panose="020B0809050000020004" pitchFamily="49" charset="0"/>
              </a:rPr>
              <a:t>cudaDeviceReset</a:t>
            </a:r>
            <a:r>
              <a:rPr lang="en-IN" sz="1100" b="0" dirty="0">
                <a:solidFill>
                  <a:srgbClr val="D5CED9"/>
                </a:solidFill>
                <a:effectLst/>
                <a:latin typeface="Fira Code" panose="020B0809050000020004" pitchFamily="49" charset="0"/>
              </a:rPr>
              <a:t>();</a:t>
            </a:r>
          </a:p>
          <a:p>
            <a:r>
              <a:rPr lang="en-IN" sz="1100" b="0" dirty="0">
                <a:solidFill>
                  <a:srgbClr val="D5CED9"/>
                </a:solidFill>
                <a:effectLst/>
                <a:latin typeface="Fira Code" panose="020B0809050000020004" pitchFamily="49" charset="0"/>
              </a:rPr>
              <a:t>    </a:t>
            </a:r>
            <a:r>
              <a:rPr lang="en-IN" sz="1100" b="0" dirty="0">
                <a:solidFill>
                  <a:srgbClr val="C74DED"/>
                </a:solidFill>
                <a:effectLst/>
                <a:latin typeface="Fira Code" panose="020B0809050000020004" pitchFamily="49" charset="0"/>
              </a:rPr>
              <a:t>return</a:t>
            </a:r>
            <a:r>
              <a:rPr lang="en-IN" sz="1100" b="0" dirty="0">
                <a:solidFill>
                  <a:srgbClr val="D5CED9"/>
                </a:solidFill>
                <a:effectLst/>
                <a:latin typeface="Fira Code" panose="020B0809050000020004" pitchFamily="49" charset="0"/>
              </a:rPr>
              <a:t> </a:t>
            </a:r>
            <a:r>
              <a:rPr lang="en-IN" sz="1100" b="0" dirty="0">
                <a:solidFill>
                  <a:srgbClr val="F39C12"/>
                </a:solidFill>
                <a:effectLst/>
                <a:latin typeface="Fira Code" panose="020B0809050000020004" pitchFamily="49" charset="0"/>
              </a:rPr>
              <a:t>0</a:t>
            </a:r>
            <a:r>
              <a:rPr lang="en-IN" sz="1100" b="0" dirty="0">
                <a:solidFill>
                  <a:srgbClr val="D5CED9"/>
                </a:solidFill>
                <a:effectLst/>
                <a:latin typeface="Fira Code" panose="020B0809050000020004" pitchFamily="49" charset="0"/>
              </a:rPr>
              <a:t>;</a:t>
            </a:r>
          </a:p>
          <a:p>
            <a:r>
              <a:rPr lang="en-IN" sz="1100" b="0" dirty="0">
                <a:solidFill>
                  <a:srgbClr val="D5CED9"/>
                </a:solidFill>
                <a:effectLst/>
                <a:latin typeface="Fira Code" panose="020B0809050000020004" pitchFamily="49" charset="0"/>
              </a:rPr>
              <a:t>}</a:t>
            </a:r>
          </a:p>
        </p:txBody>
      </p:sp>
      <p:sp>
        <p:nvSpPr>
          <p:cNvPr id="6" name="Rectangle 5">
            <a:extLst>
              <a:ext uri="{FF2B5EF4-FFF2-40B4-BE49-F238E27FC236}">
                <a16:creationId xmlns:a16="http://schemas.microsoft.com/office/drawing/2014/main" id="{A63DB7DA-9FD1-E7AF-E5F3-BDD331432E4B}"/>
              </a:ext>
            </a:extLst>
          </p:cNvPr>
          <p:cNvSpPr/>
          <p:nvPr/>
        </p:nvSpPr>
        <p:spPr>
          <a:xfrm>
            <a:off x="5953312" y="1463039"/>
            <a:ext cx="4690724" cy="4691861"/>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100" b="0" dirty="0">
                <a:solidFill>
                  <a:srgbClr val="C74DED"/>
                </a:solidFill>
                <a:effectLst/>
                <a:latin typeface="Fira Code" panose="020B0809050000020004" pitchFamily="49" charset="0"/>
              </a:rPr>
              <a:t>#include</a:t>
            </a:r>
            <a:r>
              <a:rPr lang="en-IN" sz="1100" b="0" dirty="0">
                <a:solidFill>
                  <a:srgbClr val="D5CED9"/>
                </a:solidFill>
                <a:effectLst/>
                <a:latin typeface="Fira Code" panose="020B0809050000020004" pitchFamily="49" charset="0"/>
              </a:rPr>
              <a:t> </a:t>
            </a:r>
            <a:r>
              <a:rPr lang="en-IN" sz="1100" b="0" dirty="0">
                <a:solidFill>
                  <a:srgbClr val="96E072"/>
                </a:solidFill>
                <a:effectLst/>
                <a:latin typeface="Fira Code" panose="020B0809050000020004" pitchFamily="49" charset="0"/>
              </a:rPr>
              <a:t>"</a:t>
            </a:r>
            <a:r>
              <a:rPr lang="en-IN" sz="1100" b="0" dirty="0" err="1">
                <a:solidFill>
                  <a:srgbClr val="96E072"/>
                </a:solidFill>
                <a:effectLst/>
                <a:latin typeface="Fira Code" panose="020B0809050000020004" pitchFamily="49" charset="0"/>
              </a:rPr>
              <a:t>cuda_runtime.h</a:t>
            </a:r>
            <a:r>
              <a:rPr lang="en-IN" sz="1100" b="0" dirty="0">
                <a:solidFill>
                  <a:srgbClr val="96E072"/>
                </a:solidFill>
                <a:effectLst/>
                <a:latin typeface="Fira Code" panose="020B0809050000020004" pitchFamily="49" charset="0"/>
              </a:rPr>
              <a:t>"</a:t>
            </a:r>
            <a:endParaRPr lang="en-IN" sz="1100" b="0" dirty="0">
              <a:solidFill>
                <a:srgbClr val="D5CED9"/>
              </a:solidFill>
              <a:effectLst/>
              <a:latin typeface="Fira Code" panose="020B0809050000020004" pitchFamily="49" charset="0"/>
            </a:endParaRPr>
          </a:p>
          <a:p>
            <a:r>
              <a:rPr lang="en-IN" sz="1100" b="0" dirty="0">
                <a:solidFill>
                  <a:srgbClr val="C74DED"/>
                </a:solidFill>
                <a:effectLst/>
                <a:latin typeface="Fira Code" panose="020B0809050000020004" pitchFamily="49" charset="0"/>
              </a:rPr>
              <a:t>#include</a:t>
            </a:r>
            <a:r>
              <a:rPr lang="en-IN" sz="1100" b="0" dirty="0">
                <a:solidFill>
                  <a:srgbClr val="D5CED9"/>
                </a:solidFill>
                <a:effectLst/>
                <a:latin typeface="Fira Code" panose="020B0809050000020004" pitchFamily="49" charset="0"/>
              </a:rPr>
              <a:t> </a:t>
            </a:r>
            <a:r>
              <a:rPr lang="en-IN" sz="1100" b="0" dirty="0">
                <a:solidFill>
                  <a:srgbClr val="96E072"/>
                </a:solidFill>
                <a:effectLst/>
                <a:latin typeface="Fira Code" panose="020B0809050000020004" pitchFamily="49" charset="0"/>
              </a:rPr>
              <a:t>"</a:t>
            </a:r>
            <a:r>
              <a:rPr lang="en-IN" sz="1100" b="0" dirty="0" err="1">
                <a:solidFill>
                  <a:srgbClr val="96E072"/>
                </a:solidFill>
                <a:effectLst/>
                <a:latin typeface="Fira Code" panose="020B0809050000020004" pitchFamily="49" charset="0"/>
              </a:rPr>
              <a:t>device_launch_parameters.h</a:t>
            </a:r>
            <a:r>
              <a:rPr lang="en-IN" sz="1100" b="0" dirty="0">
                <a:solidFill>
                  <a:srgbClr val="96E072"/>
                </a:solidFill>
                <a:effectLst/>
                <a:latin typeface="Fira Code" panose="020B0809050000020004" pitchFamily="49" charset="0"/>
              </a:rPr>
              <a:t>"</a:t>
            </a:r>
            <a:endParaRPr lang="en-IN" sz="1100" b="0" dirty="0">
              <a:solidFill>
                <a:srgbClr val="D5CED9"/>
              </a:solidFill>
              <a:effectLst/>
              <a:latin typeface="Fira Code" panose="020B0809050000020004" pitchFamily="49" charset="0"/>
            </a:endParaRPr>
          </a:p>
          <a:p>
            <a:r>
              <a:rPr lang="en-IN" sz="1100" b="0" dirty="0">
                <a:solidFill>
                  <a:srgbClr val="C74DED"/>
                </a:solidFill>
                <a:effectLst/>
                <a:latin typeface="Fira Code" panose="020B0809050000020004" pitchFamily="49" charset="0"/>
              </a:rPr>
              <a:t>#include</a:t>
            </a:r>
            <a:r>
              <a:rPr lang="en-IN" sz="1100" b="0" dirty="0">
                <a:solidFill>
                  <a:srgbClr val="D5CED9"/>
                </a:solidFill>
                <a:effectLst/>
                <a:latin typeface="Fira Code" panose="020B0809050000020004" pitchFamily="49" charset="0"/>
              </a:rPr>
              <a:t> </a:t>
            </a:r>
            <a:r>
              <a:rPr lang="en-IN" sz="1100" b="0" dirty="0">
                <a:solidFill>
                  <a:srgbClr val="96E072"/>
                </a:solidFill>
                <a:effectLst/>
                <a:latin typeface="Fira Code" panose="020B0809050000020004" pitchFamily="49" charset="0"/>
              </a:rPr>
              <a:t>&lt;</a:t>
            </a:r>
            <a:r>
              <a:rPr lang="en-IN" sz="1100" b="0" dirty="0" err="1">
                <a:solidFill>
                  <a:srgbClr val="96E072"/>
                </a:solidFill>
                <a:effectLst/>
                <a:latin typeface="Fira Code" panose="020B0809050000020004" pitchFamily="49" charset="0"/>
              </a:rPr>
              <a:t>stdio.h</a:t>
            </a:r>
            <a:r>
              <a:rPr lang="en-IN" sz="1100" b="0" dirty="0">
                <a:solidFill>
                  <a:srgbClr val="96E072"/>
                </a:solidFill>
                <a:effectLst/>
                <a:latin typeface="Fira Code" panose="020B0809050000020004" pitchFamily="49" charset="0"/>
              </a:rPr>
              <a:t>&gt;</a:t>
            </a:r>
            <a:endParaRPr lang="en-IN" sz="1100" b="0" dirty="0">
              <a:solidFill>
                <a:srgbClr val="D5CED9"/>
              </a:solidFill>
              <a:effectLst/>
              <a:latin typeface="Fira Code" panose="020B0809050000020004" pitchFamily="49" charset="0"/>
            </a:endParaRPr>
          </a:p>
          <a:p>
            <a:br>
              <a:rPr lang="en-IN" sz="1100" b="0" dirty="0">
                <a:solidFill>
                  <a:srgbClr val="D5CED9"/>
                </a:solidFill>
                <a:effectLst/>
                <a:latin typeface="Fira Code" panose="020B0809050000020004" pitchFamily="49" charset="0"/>
              </a:rPr>
            </a:br>
            <a:r>
              <a:rPr lang="en-IN" sz="1100" b="0" dirty="0">
                <a:solidFill>
                  <a:srgbClr val="A0A1A7"/>
                </a:solidFill>
                <a:effectLst/>
                <a:latin typeface="Fira Code" panose="020B0809050000020004" pitchFamily="49" charset="0"/>
              </a:rPr>
              <a:t>//Device Code</a:t>
            </a:r>
            <a:endParaRPr lang="en-IN" sz="1100" b="0" dirty="0">
              <a:solidFill>
                <a:srgbClr val="D5CED9"/>
              </a:solidFill>
              <a:effectLst/>
              <a:latin typeface="Fira Code" panose="020B0809050000020004" pitchFamily="49" charset="0"/>
            </a:endParaRPr>
          </a:p>
          <a:p>
            <a:r>
              <a:rPr lang="en-IN" sz="1100" b="0" dirty="0">
                <a:solidFill>
                  <a:srgbClr val="FFE66D"/>
                </a:solidFill>
                <a:effectLst/>
                <a:latin typeface="Fira Code" panose="020B0809050000020004" pitchFamily="49" charset="0"/>
              </a:rPr>
              <a:t>__global__</a:t>
            </a:r>
            <a:r>
              <a:rPr lang="en-IN" sz="1100" b="0" dirty="0">
                <a:solidFill>
                  <a:srgbClr val="D5CED9"/>
                </a:solidFill>
                <a:effectLst/>
                <a:latin typeface="Fira Code" panose="020B0809050000020004" pitchFamily="49" charset="0"/>
              </a:rPr>
              <a:t> </a:t>
            </a:r>
            <a:r>
              <a:rPr lang="en-IN" sz="1100" b="0" dirty="0">
                <a:solidFill>
                  <a:srgbClr val="C74DED"/>
                </a:solidFill>
                <a:effectLst/>
                <a:latin typeface="Fira Code" panose="020B0809050000020004" pitchFamily="49" charset="0"/>
              </a:rPr>
              <a:t>void</a:t>
            </a:r>
            <a:r>
              <a:rPr lang="en-IN" sz="1100" b="0" dirty="0">
                <a:solidFill>
                  <a:srgbClr val="D5CED9"/>
                </a:solidFill>
                <a:effectLst/>
                <a:latin typeface="Fira Code" panose="020B0809050000020004" pitchFamily="49" charset="0"/>
              </a:rPr>
              <a:t> </a:t>
            </a:r>
            <a:r>
              <a:rPr lang="en-IN" sz="1100" b="0" dirty="0" err="1">
                <a:solidFill>
                  <a:srgbClr val="FFE66D"/>
                </a:solidFill>
                <a:effectLst/>
                <a:latin typeface="Fira Code" panose="020B0809050000020004" pitchFamily="49" charset="0"/>
              </a:rPr>
              <a:t>hello_cuda</a:t>
            </a:r>
            <a:r>
              <a:rPr lang="en-IN" sz="1100" b="0" dirty="0">
                <a:solidFill>
                  <a:srgbClr val="D5CED9"/>
                </a:solidFill>
                <a:effectLst/>
                <a:latin typeface="Fira Code" panose="020B0809050000020004" pitchFamily="49" charset="0"/>
              </a:rPr>
              <a:t>(){</a:t>
            </a:r>
          </a:p>
          <a:p>
            <a:r>
              <a:rPr lang="en-IN" sz="1100" b="0" dirty="0">
                <a:solidFill>
                  <a:srgbClr val="D5CED9"/>
                </a:solidFill>
                <a:effectLst/>
                <a:latin typeface="Fira Code" panose="020B0809050000020004" pitchFamily="49" charset="0"/>
              </a:rPr>
              <a:t>    </a:t>
            </a:r>
            <a:r>
              <a:rPr lang="en-IN" sz="1100" b="0" dirty="0" err="1">
                <a:solidFill>
                  <a:srgbClr val="FFE66D"/>
                </a:solidFill>
                <a:effectLst/>
                <a:latin typeface="Fira Code" panose="020B0809050000020004" pitchFamily="49" charset="0"/>
              </a:rPr>
              <a:t>printf</a:t>
            </a:r>
            <a:r>
              <a:rPr lang="en-IN" sz="1100" b="0" dirty="0">
                <a:solidFill>
                  <a:srgbClr val="D5CED9"/>
                </a:solidFill>
                <a:effectLst/>
                <a:latin typeface="Fira Code" panose="020B0809050000020004" pitchFamily="49" charset="0"/>
              </a:rPr>
              <a:t>(</a:t>
            </a:r>
            <a:r>
              <a:rPr lang="en-IN" sz="1100" b="0" dirty="0">
                <a:solidFill>
                  <a:srgbClr val="96E072"/>
                </a:solidFill>
                <a:effectLst/>
                <a:latin typeface="Fira Code" panose="020B0809050000020004" pitchFamily="49" charset="0"/>
              </a:rPr>
              <a:t>"Hello from CUDA world </a:t>
            </a:r>
            <a:r>
              <a:rPr lang="en-IN" sz="1100" b="0" dirty="0">
                <a:solidFill>
                  <a:srgbClr val="EE5D43"/>
                </a:solidFill>
                <a:effectLst/>
                <a:latin typeface="Fira Code" panose="020B0809050000020004" pitchFamily="49" charset="0"/>
              </a:rPr>
              <a:t>\n</a:t>
            </a:r>
            <a:r>
              <a:rPr lang="en-IN" sz="1100" b="0" dirty="0">
                <a:solidFill>
                  <a:srgbClr val="96E072"/>
                </a:solidFill>
                <a:effectLst/>
                <a:latin typeface="Fira Code" panose="020B0809050000020004" pitchFamily="49" charset="0"/>
              </a:rPr>
              <a:t>"</a:t>
            </a:r>
            <a:r>
              <a:rPr lang="en-IN" sz="1100" b="0" dirty="0">
                <a:solidFill>
                  <a:srgbClr val="D5CED9"/>
                </a:solidFill>
                <a:effectLst/>
                <a:latin typeface="Fira Code" panose="020B0809050000020004" pitchFamily="49" charset="0"/>
              </a:rPr>
              <a:t>);</a:t>
            </a:r>
          </a:p>
          <a:p>
            <a:r>
              <a:rPr lang="en-IN" sz="1100" b="0" dirty="0">
                <a:solidFill>
                  <a:srgbClr val="D5CED9"/>
                </a:solidFill>
                <a:effectLst/>
                <a:latin typeface="Fira Code" panose="020B0809050000020004" pitchFamily="49" charset="0"/>
              </a:rPr>
              <a:t>}</a:t>
            </a:r>
          </a:p>
          <a:p>
            <a:br>
              <a:rPr lang="en-IN" sz="1100" b="0" dirty="0">
                <a:solidFill>
                  <a:srgbClr val="D5CED9"/>
                </a:solidFill>
                <a:effectLst/>
                <a:latin typeface="Fira Code" panose="020B0809050000020004" pitchFamily="49" charset="0"/>
              </a:rPr>
            </a:br>
            <a:r>
              <a:rPr lang="en-IN" sz="1100" b="0" dirty="0">
                <a:solidFill>
                  <a:srgbClr val="A0A1A7"/>
                </a:solidFill>
                <a:effectLst/>
                <a:latin typeface="Fira Code" panose="020B0809050000020004" pitchFamily="49" charset="0"/>
              </a:rPr>
              <a:t>//Host code</a:t>
            </a:r>
            <a:endParaRPr lang="en-IN" sz="1100" b="0" dirty="0">
              <a:solidFill>
                <a:srgbClr val="D5CED9"/>
              </a:solidFill>
              <a:effectLst/>
              <a:latin typeface="Fira Code" panose="020B0809050000020004" pitchFamily="49" charset="0"/>
            </a:endParaRPr>
          </a:p>
          <a:p>
            <a:r>
              <a:rPr lang="en-IN" sz="1100" b="0" dirty="0">
                <a:solidFill>
                  <a:srgbClr val="C74DED"/>
                </a:solidFill>
                <a:effectLst/>
                <a:latin typeface="Fira Code" panose="020B0809050000020004" pitchFamily="49" charset="0"/>
              </a:rPr>
              <a:t>int</a:t>
            </a:r>
            <a:r>
              <a:rPr lang="en-IN" sz="1100" b="0" dirty="0">
                <a:solidFill>
                  <a:srgbClr val="D5CED9"/>
                </a:solidFill>
                <a:effectLst/>
                <a:latin typeface="Fira Code" panose="020B0809050000020004" pitchFamily="49" charset="0"/>
              </a:rPr>
              <a:t> </a:t>
            </a:r>
            <a:r>
              <a:rPr lang="en-IN" sz="1100" b="0" dirty="0">
                <a:solidFill>
                  <a:srgbClr val="FFE66D"/>
                </a:solidFill>
                <a:effectLst/>
                <a:latin typeface="Fira Code" panose="020B0809050000020004" pitchFamily="49" charset="0"/>
              </a:rPr>
              <a:t>main</a:t>
            </a:r>
            <a:r>
              <a:rPr lang="en-IN" sz="1100" b="0" dirty="0">
                <a:solidFill>
                  <a:srgbClr val="D5CED9"/>
                </a:solidFill>
                <a:effectLst/>
                <a:latin typeface="Fira Code" panose="020B0809050000020004" pitchFamily="49" charset="0"/>
              </a:rPr>
              <a:t>(){ </a:t>
            </a:r>
          </a:p>
          <a:p>
            <a:r>
              <a:rPr lang="en-IN" sz="1100" b="0" dirty="0">
                <a:solidFill>
                  <a:srgbClr val="A0A1A7"/>
                </a:solidFill>
                <a:effectLst/>
                <a:latin typeface="Fira Code" panose="020B0809050000020004" pitchFamily="49" charset="0"/>
              </a:rPr>
              <a:t>    //kernel launch parameters</a:t>
            </a:r>
            <a:endParaRPr lang="en-IN" sz="1100" b="0" dirty="0">
              <a:solidFill>
                <a:srgbClr val="D5CED9"/>
              </a:solidFill>
              <a:effectLst/>
              <a:latin typeface="Fira Code" panose="020B0809050000020004" pitchFamily="49" charset="0"/>
            </a:endParaRPr>
          </a:p>
          <a:p>
            <a:r>
              <a:rPr lang="en-IN" sz="1100" b="0" dirty="0">
                <a:solidFill>
                  <a:srgbClr val="D5CED9"/>
                </a:solidFill>
                <a:effectLst/>
                <a:latin typeface="Fira Code" panose="020B0809050000020004" pitchFamily="49" charset="0"/>
              </a:rPr>
              <a:t>  </a:t>
            </a:r>
            <a:r>
              <a:rPr lang="en-IN" sz="1100" b="0" dirty="0">
                <a:solidFill>
                  <a:srgbClr val="C74DED"/>
                </a:solidFill>
                <a:effectLst/>
                <a:latin typeface="Fira Code" panose="020B0809050000020004" pitchFamily="49" charset="0"/>
              </a:rPr>
              <a:t>int</a:t>
            </a:r>
            <a:r>
              <a:rPr lang="en-IN" sz="1100" b="0" dirty="0">
                <a:solidFill>
                  <a:srgbClr val="D5CED9"/>
                </a:solidFill>
                <a:effectLst/>
                <a:latin typeface="Fira Code" panose="020B0809050000020004" pitchFamily="49" charset="0"/>
              </a:rPr>
              <a:t> </a:t>
            </a:r>
            <a:r>
              <a:rPr lang="en-IN" sz="1100" b="0" dirty="0" err="1">
                <a:solidFill>
                  <a:srgbClr val="00E8C6"/>
                </a:solidFill>
                <a:effectLst/>
                <a:latin typeface="Fira Code" panose="020B0809050000020004" pitchFamily="49" charset="0"/>
              </a:rPr>
              <a:t>nx</a:t>
            </a:r>
            <a:r>
              <a:rPr lang="en-IN" sz="1100" b="0" dirty="0">
                <a:solidFill>
                  <a:srgbClr val="D5CED9"/>
                </a:solidFill>
                <a:effectLst/>
                <a:latin typeface="Fira Code" panose="020B0809050000020004" pitchFamily="49" charset="0"/>
              </a:rPr>
              <a:t>, </a:t>
            </a:r>
            <a:r>
              <a:rPr lang="en-IN" sz="1100" b="0" dirty="0" err="1">
                <a:solidFill>
                  <a:srgbClr val="00E8C6"/>
                </a:solidFill>
                <a:effectLst/>
                <a:latin typeface="Fira Code" panose="020B0809050000020004" pitchFamily="49" charset="0"/>
              </a:rPr>
              <a:t>ny</a:t>
            </a:r>
            <a:r>
              <a:rPr lang="en-IN" sz="1100" b="0" dirty="0">
                <a:solidFill>
                  <a:srgbClr val="D5CED9"/>
                </a:solidFill>
                <a:effectLst/>
                <a:latin typeface="Fira Code" panose="020B0809050000020004" pitchFamily="49" charset="0"/>
              </a:rPr>
              <a:t>;</a:t>
            </a:r>
          </a:p>
          <a:p>
            <a:r>
              <a:rPr lang="en-IN" sz="1100" b="0" dirty="0">
                <a:solidFill>
                  <a:srgbClr val="D5CED9"/>
                </a:solidFill>
                <a:effectLst/>
                <a:latin typeface="Fira Code" panose="020B0809050000020004" pitchFamily="49" charset="0"/>
              </a:rPr>
              <a:t>  </a:t>
            </a:r>
            <a:r>
              <a:rPr lang="en-IN" sz="1100" b="0" dirty="0" err="1">
                <a:solidFill>
                  <a:srgbClr val="00E8C6"/>
                </a:solidFill>
                <a:effectLst/>
                <a:latin typeface="Fira Code" panose="020B0809050000020004" pitchFamily="49" charset="0"/>
              </a:rPr>
              <a:t>nx</a:t>
            </a:r>
            <a:r>
              <a:rPr lang="en-IN" sz="1100" b="0" dirty="0">
                <a:solidFill>
                  <a:srgbClr val="D5CED9"/>
                </a:solidFill>
                <a:effectLst/>
                <a:latin typeface="Fira Code" panose="020B0809050000020004" pitchFamily="49" charset="0"/>
              </a:rPr>
              <a:t> </a:t>
            </a:r>
            <a:r>
              <a:rPr lang="en-IN" sz="1100" b="0" dirty="0">
                <a:solidFill>
                  <a:srgbClr val="EE5D43"/>
                </a:solidFill>
                <a:effectLst/>
                <a:latin typeface="Fira Code" panose="020B0809050000020004" pitchFamily="49" charset="0"/>
              </a:rPr>
              <a:t>=</a:t>
            </a:r>
            <a:r>
              <a:rPr lang="en-IN" sz="1100" b="0" dirty="0">
                <a:solidFill>
                  <a:srgbClr val="D5CED9"/>
                </a:solidFill>
                <a:effectLst/>
                <a:latin typeface="Fira Code" panose="020B0809050000020004" pitchFamily="49" charset="0"/>
              </a:rPr>
              <a:t> </a:t>
            </a:r>
            <a:r>
              <a:rPr lang="en-IN" sz="1100" b="0" dirty="0">
                <a:solidFill>
                  <a:srgbClr val="F39C12"/>
                </a:solidFill>
                <a:effectLst/>
                <a:latin typeface="Fira Code" panose="020B0809050000020004" pitchFamily="49" charset="0"/>
              </a:rPr>
              <a:t>16</a:t>
            </a:r>
            <a:r>
              <a:rPr lang="en-IN" sz="1100" b="0" dirty="0">
                <a:solidFill>
                  <a:srgbClr val="D5CED9"/>
                </a:solidFill>
                <a:effectLst/>
                <a:latin typeface="Fira Code" panose="020B0809050000020004" pitchFamily="49" charset="0"/>
              </a:rPr>
              <a:t>;</a:t>
            </a:r>
          </a:p>
          <a:p>
            <a:r>
              <a:rPr lang="en-IN" sz="1100" b="0" dirty="0">
                <a:solidFill>
                  <a:srgbClr val="D5CED9"/>
                </a:solidFill>
                <a:effectLst/>
                <a:latin typeface="Fira Code" panose="020B0809050000020004" pitchFamily="49" charset="0"/>
              </a:rPr>
              <a:t>  </a:t>
            </a:r>
            <a:r>
              <a:rPr lang="en-IN" sz="1100" b="0" dirty="0" err="1">
                <a:solidFill>
                  <a:srgbClr val="00E8C6"/>
                </a:solidFill>
                <a:effectLst/>
                <a:latin typeface="Fira Code" panose="020B0809050000020004" pitchFamily="49" charset="0"/>
              </a:rPr>
              <a:t>ny</a:t>
            </a:r>
            <a:r>
              <a:rPr lang="en-IN" sz="1100" b="0" dirty="0">
                <a:solidFill>
                  <a:srgbClr val="D5CED9"/>
                </a:solidFill>
                <a:effectLst/>
                <a:latin typeface="Fira Code" panose="020B0809050000020004" pitchFamily="49" charset="0"/>
              </a:rPr>
              <a:t> </a:t>
            </a:r>
            <a:r>
              <a:rPr lang="en-IN" sz="1100" b="0" dirty="0">
                <a:solidFill>
                  <a:srgbClr val="EE5D43"/>
                </a:solidFill>
                <a:effectLst/>
                <a:latin typeface="Fira Code" panose="020B0809050000020004" pitchFamily="49" charset="0"/>
              </a:rPr>
              <a:t>=</a:t>
            </a:r>
            <a:r>
              <a:rPr lang="en-IN" sz="1100" b="0" dirty="0">
                <a:solidFill>
                  <a:srgbClr val="D5CED9"/>
                </a:solidFill>
                <a:effectLst/>
                <a:latin typeface="Fira Code" panose="020B0809050000020004" pitchFamily="49" charset="0"/>
              </a:rPr>
              <a:t> </a:t>
            </a:r>
            <a:r>
              <a:rPr lang="en-IN" sz="1100" b="0" dirty="0">
                <a:solidFill>
                  <a:srgbClr val="F39C12"/>
                </a:solidFill>
                <a:effectLst/>
                <a:latin typeface="Fira Code" panose="020B0809050000020004" pitchFamily="49" charset="0"/>
              </a:rPr>
              <a:t>4</a:t>
            </a:r>
            <a:r>
              <a:rPr lang="en-IN" sz="1100" b="0" dirty="0">
                <a:solidFill>
                  <a:srgbClr val="D5CED9"/>
                </a:solidFill>
                <a:effectLst/>
                <a:latin typeface="Fira Code" panose="020B0809050000020004" pitchFamily="49" charset="0"/>
              </a:rPr>
              <a:t>;</a:t>
            </a:r>
          </a:p>
          <a:p>
            <a:r>
              <a:rPr lang="en-IN" sz="1100" b="0" dirty="0">
                <a:solidFill>
                  <a:srgbClr val="D5CED9"/>
                </a:solidFill>
                <a:effectLst/>
                <a:latin typeface="Fira Code" panose="020B0809050000020004" pitchFamily="49" charset="0"/>
              </a:rPr>
              <a:t>  </a:t>
            </a:r>
          </a:p>
          <a:p>
            <a:r>
              <a:rPr lang="en-IN" sz="1100" b="0" dirty="0">
                <a:solidFill>
                  <a:srgbClr val="D5CED9"/>
                </a:solidFill>
                <a:effectLst/>
                <a:latin typeface="Fira Code" panose="020B0809050000020004" pitchFamily="49" charset="0"/>
              </a:rPr>
              <a:t>    </a:t>
            </a:r>
            <a:r>
              <a:rPr lang="en-IN" sz="1100" b="0" dirty="0">
                <a:solidFill>
                  <a:srgbClr val="FFE66D"/>
                </a:solidFill>
                <a:effectLst/>
                <a:latin typeface="Fira Code" panose="020B0809050000020004" pitchFamily="49" charset="0"/>
              </a:rPr>
              <a:t>dim3</a:t>
            </a:r>
            <a:r>
              <a:rPr lang="en-IN" sz="1100" b="0" dirty="0">
                <a:solidFill>
                  <a:srgbClr val="D5CED9"/>
                </a:solidFill>
                <a:effectLst/>
                <a:latin typeface="Fira Code" panose="020B0809050000020004" pitchFamily="49" charset="0"/>
              </a:rPr>
              <a:t> </a:t>
            </a:r>
            <a:r>
              <a:rPr lang="en-IN" sz="1100" b="0" dirty="0">
                <a:solidFill>
                  <a:srgbClr val="00E8C6"/>
                </a:solidFill>
                <a:effectLst/>
                <a:latin typeface="Fira Code" panose="020B0809050000020004" pitchFamily="49" charset="0"/>
              </a:rPr>
              <a:t>block</a:t>
            </a:r>
            <a:r>
              <a:rPr lang="en-IN" sz="1100" b="0" dirty="0">
                <a:solidFill>
                  <a:srgbClr val="D5CED9"/>
                </a:solidFill>
                <a:effectLst/>
                <a:latin typeface="Fira Code" panose="020B0809050000020004" pitchFamily="49" charset="0"/>
              </a:rPr>
              <a:t>(</a:t>
            </a:r>
            <a:r>
              <a:rPr lang="en-IN" sz="1100" b="0" dirty="0">
                <a:solidFill>
                  <a:srgbClr val="F39C12"/>
                </a:solidFill>
                <a:effectLst/>
                <a:latin typeface="Fira Code" panose="020B0809050000020004" pitchFamily="49" charset="0"/>
              </a:rPr>
              <a:t>8</a:t>
            </a:r>
            <a:r>
              <a:rPr lang="en-IN" sz="1100" b="0" dirty="0">
                <a:solidFill>
                  <a:srgbClr val="D5CED9"/>
                </a:solidFill>
                <a:effectLst/>
                <a:latin typeface="Fira Code" panose="020B0809050000020004" pitchFamily="49" charset="0"/>
              </a:rPr>
              <a:t>,</a:t>
            </a:r>
            <a:r>
              <a:rPr lang="en-IN" sz="1100" b="0" dirty="0">
                <a:solidFill>
                  <a:srgbClr val="F39C12"/>
                </a:solidFill>
                <a:effectLst/>
                <a:latin typeface="Fira Code" panose="020B0809050000020004" pitchFamily="49" charset="0"/>
              </a:rPr>
              <a:t>2</a:t>
            </a:r>
            <a:r>
              <a:rPr lang="en-IN" sz="1100" b="0" dirty="0">
                <a:solidFill>
                  <a:srgbClr val="D5CED9"/>
                </a:solidFill>
                <a:effectLst/>
                <a:latin typeface="Fira Code" panose="020B0809050000020004" pitchFamily="49" charset="0"/>
              </a:rPr>
              <a:t>,</a:t>
            </a:r>
            <a:r>
              <a:rPr lang="en-IN" sz="1100" b="0" dirty="0">
                <a:solidFill>
                  <a:srgbClr val="F39C12"/>
                </a:solidFill>
                <a:effectLst/>
                <a:latin typeface="Fira Code" panose="020B0809050000020004" pitchFamily="49" charset="0"/>
              </a:rPr>
              <a:t>1</a:t>
            </a:r>
            <a:r>
              <a:rPr lang="en-IN" sz="1100" b="0" dirty="0">
                <a:solidFill>
                  <a:srgbClr val="D5CED9"/>
                </a:solidFill>
                <a:effectLst/>
                <a:latin typeface="Fira Code" panose="020B0809050000020004" pitchFamily="49" charset="0"/>
              </a:rPr>
              <a:t>);</a:t>
            </a:r>
          </a:p>
          <a:p>
            <a:r>
              <a:rPr lang="en-IN" sz="1100" b="0" dirty="0">
                <a:solidFill>
                  <a:srgbClr val="D5CED9"/>
                </a:solidFill>
                <a:effectLst/>
                <a:latin typeface="Fira Code" panose="020B0809050000020004" pitchFamily="49" charset="0"/>
              </a:rPr>
              <a:t>    </a:t>
            </a:r>
            <a:r>
              <a:rPr lang="en-IN" sz="1100" b="0" dirty="0">
                <a:solidFill>
                  <a:srgbClr val="FFE66D"/>
                </a:solidFill>
                <a:effectLst/>
                <a:latin typeface="Fira Code" panose="020B0809050000020004" pitchFamily="49" charset="0"/>
              </a:rPr>
              <a:t>dim3</a:t>
            </a:r>
            <a:r>
              <a:rPr lang="en-IN" sz="1100" b="0" dirty="0">
                <a:solidFill>
                  <a:srgbClr val="D5CED9"/>
                </a:solidFill>
                <a:effectLst/>
                <a:latin typeface="Fira Code" panose="020B0809050000020004" pitchFamily="49" charset="0"/>
              </a:rPr>
              <a:t> </a:t>
            </a:r>
            <a:r>
              <a:rPr lang="en-IN" sz="1100" b="0" dirty="0">
                <a:solidFill>
                  <a:srgbClr val="00E8C6"/>
                </a:solidFill>
                <a:effectLst/>
                <a:latin typeface="Fira Code" panose="020B0809050000020004" pitchFamily="49" charset="0"/>
              </a:rPr>
              <a:t>grid</a:t>
            </a:r>
            <a:r>
              <a:rPr lang="en-IN" sz="1100" b="0" dirty="0">
                <a:solidFill>
                  <a:srgbClr val="D5CED9"/>
                </a:solidFill>
                <a:effectLst/>
                <a:latin typeface="Fira Code" panose="020B0809050000020004" pitchFamily="49" charset="0"/>
              </a:rPr>
              <a:t>(</a:t>
            </a:r>
            <a:r>
              <a:rPr lang="en-IN" sz="1100" b="0" dirty="0" err="1">
                <a:solidFill>
                  <a:srgbClr val="00E8C6"/>
                </a:solidFill>
                <a:effectLst/>
                <a:latin typeface="Fira Code" panose="020B0809050000020004" pitchFamily="49" charset="0"/>
              </a:rPr>
              <a:t>nx</a:t>
            </a:r>
            <a:r>
              <a:rPr lang="en-IN" sz="1100" b="0" dirty="0">
                <a:solidFill>
                  <a:srgbClr val="D5CED9"/>
                </a:solidFill>
                <a:effectLst/>
                <a:latin typeface="Fira Code" panose="020B0809050000020004" pitchFamily="49" charset="0"/>
              </a:rPr>
              <a:t> </a:t>
            </a:r>
            <a:r>
              <a:rPr lang="en-IN" sz="1100" b="0" dirty="0">
                <a:solidFill>
                  <a:srgbClr val="EE5D43"/>
                </a:solidFill>
                <a:effectLst/>
                <a:latin typeface="Fira Code" panose="020B0809050000020004" pitchFamily="49" charset="0"/>
              </a:rPr>
              <a:t>/</a:t>
            </a:r>
            <a:r>
              <a:rPr lang="en-IN" sz="1100" b="0" dirty="0" err="1">
                <a:solidFill>
                  <a:srgbClr val="00E8C6"/>
                </a:solidFill>
                <a:effectLst/>
                <a:latin typeface="Fira Code" panose="020B0809050000020004" pitchFamily="49" charset="0"/>
              </a:rPr>
              <a:t>block</a:t>
            </a:r>
            <a:r>
              <a:rPr lang="en-IN" sz="1100" b="0" dirty="0" err="1">
                <a:solidFill>
                  <a:srgbClr val="D5CED9"/>
                </a:solidFill>
                <a:effectLst/>
                <a:latin typeface="Fira Code" panose="020B0809050000020004" pitchFamily="49" charset="0"/>
              </a:rPr>
              <a:t>.</a:t>
            </a:r>
            <a:r>
              <a:rPr lang="en-IN" sz="1100" b="0" dirty="0" err="1">
                <a:solidFill>
                  <a:srgbClr val="00E8C6"/>
                </a:solidFill>
                <a:effectLst/>
                <a:latin typeface="Fira Code" panose="020B0809050000020004" pitchFamily="49" charset="0"/>
              </a:rPr>
              <a:t>x</a:t>
            </a:r>
            <a:r>
              <a:rPr lang="en-IN" sz="1100" b="0" dirty="0">
                <a:solidFill>
                  <a:srgbClr val="D5CED9"/>
                </a:solidFill>
                <a:effectLst/>
                <a:latin typeface="Fira Code" panose="020B0809050000020004" pitchFamily="49" charset="0"/>
              </a:rPr>
              <a:t>, </a:t>
            </a:r>
            <a:r>
              <a:rPr lang="en-IN" sz="1100" b="0" dirty="0" err="1">
                <a:solidFill>
                  <a:srgbClr val="00E8C6"/>
                </a:solidFill>
                <a:effectLst/>
                <a:latin typeface="Fira Code" panose="020B0809050000020004" pitchFamily="49" charset="0"/>
              </a:rPr>
              <a:t>ny</a:t>
            </a:r>
            <a:r>
              <a:rPr lang="en-IN" sz="1100" b="0" dirty="0">
                <a:solidFill>
                  <a:srgbClr val="EE5D43"/>
                </a:solidFill>
                <a:effectLst/>
                <a:latin typeface="Fira Code" panose="020B0809050000020004" pitchFamily="49" charset="0"/>
              </a:rPr>
              <a:t>/</a:t>
            </a:r>
            <a:r>
              <a:rPr lang="en-IN" sz="1100" b="0" dirty="0" err="1">
                <a:solidFill>
                  <a:srgbClr val="00E8C6"/>
                </a:solidFill>
                <a:effectLst/>
                <a:latin typeface="Fira Code" panose="020B0809050000020004" pitchFamily="49" charset="0"/>
              </a:rPr>
              <a:t>block</a:t>
            </a:r>
            <a:r>
              <a:rPr lang="en-IN" sz="1100" b="0" dirty="0" err="1">
                <a:solidFill>
                  <a:srgbClr val="D5CED9"/>
                </a:solidFill>
                <a:effectLst/>
                <a:latin typeface="Fira Code" panose="020B0809050000020004" pitchFamily="49" charset="0"/>
              </a:rPr>
              <a:t>.</a:t>
            </a:r>
            <a:r>
              <a:rPr lang="en-IN" sz="1100" b="0" dirty="0" err="1">
                <a:solidFill>
                  <a:srgbClr val="00E8C6"/>
                </a:solidFill>
                <a:effectLst/>
                <a:latin typeface="Fira Code" panose="020B0809050000020004" pitchFamily="49" charset="0"/>
              </a:rPr>
              <a:t>y</a:t>
            </a:r>
            <a:r>
              <a:rPr lang="en-IN" sz="1100" b="0" dirty="0">
                <a:solidFill>
                  <a:srgbClr val="D5CED9"/>
                </a:solidFill>
                <a:effectLst/>
                <a:latin typeface="Fira Code" panose="020B0809050000020004" pitchFamily="49" charset="0"/>
              </a:rPr>
              <a:t>);</a:t>
            </a:r>
          </a:p>
          <a:p>
            <a:br>
              <a:rPr lang="en-IN" sz="1100" b="0" dirty="0">
                <a:solidFill>
                  <a:srgbClr val="D5CED9"/>
                </a:solidFill>
                <a:effectLst/>
                <a:latin typeface="Fira Code" panose="020B0809050000020004" pitchFamily="49" charset="0"/>
              </a:rPr>
            </a:br>
            <a:r>
              <a:rPr lang="en-IN" sz="1100" b="0" dirty="0">
                <a:solidFill>
                  <a:srgbClr val="D5CED9"/>
                </a:solidFill>
                <a:effectLst/>
                <a:latin typeface="Fira Code" panose="020B0809050000020004" pitchFamily="49" charset="0"/>
              </a:rPr>
              <a:t>    </a:t>
            </a:r>
            <a:r>
              <a:rPr lang="en-IN" sz="1100" b="0" dirty="0" err="1">
                <a:solidFill>
                  <a:srgbClr val="FFE66D"/>
                </a:solidFill>
                <a:effectLst/>
                <a:latin typeface="Fira Code" panose="020B0809050000020004" pitchFamily="49" charset="0"/>
              </a:rPr>
              <a:t>hello_cuda</a:t>
            </a:r>
            <a:r>
              <a:rPr lang="en-IN" sz="1100" b="0" dirty="0">
                <a:solidFill>
                  <a:srgbClr val="EE5D43"/>
                </a:solidFill>
                <a:effectLst/>
                <a:latin typeface="Fira Code" panose="020B0809050000020004" pitchFamily="49" charset="0"/>
              </a:rPr>
              <a:t>&lt;&lt;&lt;</a:t>
            </a:r>
            <a:r>
              <a:rPr lang="en-IN" sz="1100" b="0" dirty="0">
                <a:solidFill>
                  <a:srgbClr val="00E8C6"/>
                </a:solidFill>
                <a:effectLst/>
                <a:latin typeface="Fira Code" panose="020B0809050000020004" pitchFamily="49" charset="0"/>
              </a:rPr>
              <a:t>grid</a:t>
            </a:r>
            <a:r>
              <a:rPr lang="en-IN" sz="1100" b="0" dirty="0">
                <a:solidFill>
                  <a:srgbClr val="D5CED9"/>
                </a:solidFill>
                <a:effectLst/>
                <a:latin typeface="Fira Code" panose="020B0809050000020004" pitchFamily="49" charset="0"/>
              </a:rPr>
              <a:t>, </a:t>
            </a:r>
            <a:r>
              <a:rPr lang="en-IN" sz="1100" b="0" dirty="0">
                <a:solidFill>
                  <a:srgbClr val="00E8C6"/>
                </a:solidFill>
                <a:effectLst/>
                <a:latin typeface="Fira Code" panose="020B0809050000020004" pitchFamily="49" charset="0"/>
              </a:rPr>
              <a:t>block</a:t>
            </a:r>
            <a:r>
              <a:rPr lang="en-IN" sz="1100" b="0" dirty="0">
                <a:solidFill>
                  <a:srgbClr val="EE5D43"/>
                </a:solidFill>
                <a:effectLst/>
                <a:latin typeface="Fira Code" panose="020B0809050000020004" pitchFamily="49" charset="0"/>
              </a:rPr>
              <a:t>&gt;&gt;&gt;</a:t>
            </a:r>
            <a:r>
              <a:rPr lang="en-IN" sz="1100" b="0" dirty="0">
                <a:solidFill>
                  <a:srgbClr val="D5CED9"/>
                </a:solidFill>
                <a:effectLst/>
                <a:latin typeface="Fira Code" panose="020B0809050000020004" pitchFamily="49" charset="0"/>
              </a:rPr>
              <a:t>();</a:t>
            </a:r>
          </a:p>
          <a:p>
            <a:r>
              <a:rPr lang="en-IN" sz="1100" b="0" dirty="0">
                <a:solidFill>
                  <a:srgbClr val="D5CED9"/>
                </a:solidFill>
                <a:effectLst/>
                <a:latin typeface="Fira Code" panose="020B0809050000020004" pitchFamily="49" charset="0"/>
              </a:rPr>
              <a:t>    </a:t>
            </a:r>
            <a:r>
              <a:rPr lang="en-IN" sz="1100" b="0" dirty="0" err="1">
                <a:solidFill>
                  <a:srgbClr val="FFE66D"/>
                </a:solidFill>
                <a:effectLst/>
                <a:latin typeface="Fira Code" panose="020B0809050000020004" pitchFamily="49" charset="0"/>
              </a:rPr>
              <a:t>cudaDeviceSynchronize</a:t>
            </a:r>
            <a:r>
              <a:rPr lang="en-IN" sz="1100" b="0" dirty="0">
                <a:solidFill>
                  <a:srgbClr val="D5CED9"/>
                </a:solidFill>
                <a:effectLst/>
                <a:latin typeface="Fira Code" panose="020B0809050000020004" pitchFamily="49" charset="0"/>
              </a:rPr>
              <a:t>();    </a:t>
            </a:r>
          </a:p>
          <a:p>
            <a:r>
              <a:rPr lang="en-IN" sz="1100" dirty="0">
                <a:solidFill>
                  <a:srgbClr val="D5CED9"/>
                </a:solidFill>
                <a:latin typeface="Fira Code" panose="020B0809050000020004" pitchFamily="49" charset="0"/>
              </a:rPr>
              <a:t>    </a:t>
            </a:r>
            <a:r>
              <a:rPr lang="en-IN" sz="1100" b="0" dirty="0" err="1">
                <a:solidFill>
                  <a:srgbClr val="FFE66D"/>
                </a:solidFill>
                <a:effectLst/>
                <a:latin typeface="Fira Code" panose="020B0809050000020004" pitchFamily="49" charset="0"/>
              </a:rPr>
              <a:t>cudaDeviceReset</a:t>
            </a:r>
            <a:r>
              <a:rPr lang="en-IN" sz="1100" b="0" dirty="0">
                <a:solidFill>
                  <a:srgbClr val="D5CED9"/>
                </a:solidFill>
                <a:effectLst/>
                <a:latin typeface="Fira Code" panose="020B0809050000020004" pitchFamily="49" charset="0"/>
              </a:rPr>
              <a:t>();</a:t>
            </a:r>
          </a:p>
          <a:p>
            <a:r>
              <a:rPr lang="en-IN" sz="1100" b="0" dirty="0">
                <a:solidFill>
                  <a:srgbClr val="D5CED9"/>
                </a:solidFill>
                <a:effectLst/>
                <a:latin typeface="Fira Code" panose="020B0809050000020004" pitchFamily="49" charset="0"/>
              </a:rPr>
              <a:t>    </a:t>
            </a:r>
            <a:r>
              <a:rPr lang="en-IN" sz="1100" b="0" dirty="0">
                <a:solidFill>
                  <a:srgbClr val="C74DED"/>
                </a:solidFill>
                <a:effectLst/>
                <a:latin typeface="Fira Code" panose="020B0809050000020004" pitchFamily="49" charset="0"/>
              </a:rPr>
              <a:t>return</a:t>
            </a:r>
            <a:r>
              <a:rPr lang="en-IN" sz="1100" b="0" dirty="0">
                <a:solidFill>
                  <a:srgbClr val="D5CED9"/>
                </a:solidFill>
                <a:effectLst/>
                <a:latin typeface="Fira Code" panose="020B0809050000020004" pitchFamily="49" charset="0"/>
              </a:rPr>
              <a:t> </a:t>
            </a:r>
            <a:r>
              <a:rPr lang="en-IN" sz="1100" b="0" dirty="0">
                <a:solidFill>
                  <a:srgbClr val="F39C12"/>
                </a:solidFill>
                <a:effectLst/>
                <a:latin typeface="Fira Code" panose="020B0809050000020004" pitchFamily="49" charset="0"/>
              </a:rPr>
              <a:t>0</a:t>
            </a:r>
            <a:r>
              <a:rPr lang="en-IN" sz="1100" b="0" dirty="0">
                <a:solidFill>
                  <a:srgbClr val="D5CED9"/>
                </a:solidFill>
                <a:effectLst/>
                <a:latin typeface="Fira Code" panose="020B0809050000020004" pitchFamily="49" charset="0"/>
              </a:rPr>
              <a:t>;</a:t>
            </a:r>
          </a:p>
          <a:p>
            <a:r>
              <a:rPr lang="en-IN" sz="1100" b="0" dirty="0">
                <a:solidFill>
                  <a:srgbClr val="D5CED9"/>
                </a:solidFill>
                <a:effectLst/>
                <a:latin typeface="Fira Code" panose="020B0809050000020004" pitchFamily="49" charset="0"/>
              </a:rPr>
              <a:t>}</a:t>
            </a:r>
          </a:p>
        </p:txBody>
      </p:sp>
    </p:spTree>
    <p:extLst>
      <p:ext uri="{BB962C8B-B14F-4D97-AF65-F5344CB8AC3E}">
        <p14:creationId xmlns:p14="http://schemas.microsoft.com/office/powerpoint/2010/main" val="16901511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2F896-A615-041B-3308-3D159ADC75F1}"/>
              </a:ext>
            </a:extLst>
          </p:cNvPr>
          <p:cNvSpPr>
            <a:spLocks noGrp="1"/>
          </p:cNvSpPr>
          <p:nvPr>
            <p:ph type="title"/>
          </p:nvPr>
        </p:nvSpPr>
        <p:spPr/>
        <p:txBody>
          <a:bodyPr/>
          <a:lstStyle/>
          <a:p>
            <a:r>
              <a:rPr lang="en-US" i="0" dirty="0">
                <a:solidFill>
                  <a:srgbClr val="00A4A6"/>
                </a:solidFill>
                <a:effectLst/>
                <a:latin typeface="Fira Code" panose="020B0809050000020004" pitchFamily="49" charset="0"/>
                <a:ea typeface="Fira Code" panose="020B0809050000020004" pitchFamily="49" charset="0"/>
                <a:cs typeface="Fira Code" panose="020B0809050000020004" pitchFamily="49" charset="0"/>
              </a:rPr>
              <a:t>Organization of thread in a CUDA program</a:t>
            </a:r>
            <a:endParaRPr lang="en-IN" dirty="0">
              <a:solidFill>
                <a:srgbClr val="00A4A6"/>
              </a:solidFill>
              <a:latin typeface="Fira Code" panose="020B0809050000020004" pitchFamily="49" charset="0"/>
              <a:ea typeface="Fira Code" panose="020B0809050000020004" pitchFamily="49" charset="0"/>
              <a:cs typeface="Fira Code" panose="020B0809050000020004" pitchFamily="49" charset="0"/>
            </a:endParaRPr>
          </a:p>
        </p:txBody>
      </p:sp>
      <p:pic>
        <p:nvPicPr>
          <p:cNvPr id="37" name="Picture 36">
            <a:extLst>
              <a:ext uri="{FF2B5EF4-FFF2-40B4-BE49-F238E27FC236}">
                <a16:creationId xmlns:a16="http://schemas.microsoft.com/office/drawing/2014/main" id="{BBE3E5A3-EE5B-104F-0B46-840E9A0804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1469" y="183800"/>
            <a:ext cx="605135" cy="353809"/>
          </a:xfrm>
          <a:prstGeom prst="rect">
            <a:avLst/>
          </a:prstGeom>
        </p:spPr>
      </p:pic>
      <p:pic>
        <p:nvPicPr>
          <p:cNvPr id="38" name="Picture 37">
            <a:extLst>
              <a:ext uri="{FF2B5EF4-FFF2-40B4-BE49-F238E27FC236}">
                <a16:creationId xmlns:a16="http://schemas.microsoft.com/office/drawing/2014/main" id="{64B749E6-1C52-A25D-0247-C795426C00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7785" y="225414"/>
            <a:ext cx="789415" cy="279420"/>
          </a:xfrm>
          <a:prstGeom prst="rect">
            <a:avLst/>
          </a:prstGeom>
        </p:spPr>
      </p:pic>
      <p:sp>
        <p:nvSpPr>
          <p:cNvPr id="4" name="TextBox 3">
            <a:extLst>
              <a:ext uri="{FF2B5EF4-FFF2-40B4-BE49-F238E27FC236}">
                <a16:creationId xmlns:a16="http://schemas.microsoft.com/office/drawing/2014/main" id="{6E01AB4A-2A10-7C3A-2AB2-D4D62E5A4878}"/>
              </a:ext>
            </a:extLst>
          </p:cNvPr>
          <p:cNvSpPr txBox="1"/>
          <p:nvPr/>
        </p:nvSpPr>
        <p:spPr>
          <a:xfrm>
            <a:off x="838200" y="2075193"/>
            <a:ext cx="10164096" cy="400110"/>
          </a:xfrm>
          <a:prstGeom prst="rect">
            <a:avLst/>
          </a:prstGeom>
          <a:noFill/>
        </p:spPr>
        <p:txBody>
          <a:bodyPr wrap="square">
            <a:spAutoFit/>
          </a:bodyPr>
          <a:lstStyle/>
          <a:p>
            <a:r>
              <a:rPr lang="en-IN" sz="1000" dirty="0">
                <a:solidFill>
                  <a:srgbClr val="FFFFFF"/>
                </a:solidFill>
                <a:latin typeface="Fira Code" panose="020B0809050000020004" pitchFamily="49" charset="0"/>
                <a:ea typeface="Fira Code" panose="020B0809050000020004" pitchFamily="49" charset="0"/>
                <a:cs typeface="Fira Code" panose="020B0809050000020004" pitchFamily="49" charset="0"/>
              </a:rPr>
              <a:t>CUDA runtime uniquely initialised </a:t>
            </a:r>
            <a:r>
              <a:rPr lang="en-IN" sz="1000" dirty="0" err="1">
                <a:solidFill>
                  <a:srgbClr val="00A4A6"/>
                </a:solidFill>
                <a:latin typeface="Fira Code" panose="020B0809050000020004" pitchFamily="49" charset="0"/>
                <a:ea typeface="Fira Code" panose="020B0809050000020004" pitchFamily="49" charset="0"/>
                <a:cs typeface="Fira Code" panose="020B0809050000020004" pitchFamily="49" charset="0"/>
              </a:rPr>
              <a:t>threadIdx</a:t>
            </a:r>
            <a:r>
              <a:rPr lang="en-IN" sz="1000" dirty="0">
                <a:solidFill>
                  <a:srgbClr val="00A4A6"/>
                </a:solidFill>
                <a:latin typeface="Fira Code" panose="020B0809050000020004" pitchFamily="49" charset="0"/>
                <a:ea typeface="Fira Code" panose="020B0809050000020004" pitchFamily="49" charset="0"/>
                <a:cs typeface="Fira Code" panose="020B0809050000020004" pitchFamily="49" charset="0"/>
              </a:rPr>
              <a:t> </a:t>
            </a:r>
            <a:r>
              <a:rPr lang="en-IN" sz="1000" dirty="0">
                <a:solidFill>
                  <a:srgbClr val="FFFFFF"/>
                </a:solidFill>
                <a:latin typeface="Fira Code" panose="020B0809050000020004" pitchFamily="49" charset="0"/>
                <a:ea typeface="Fira Code" panose="020B0809050000020004" pitchFamily="49" charset="0"/>
                <a:cs typeface="Fira Code" panose="020B0809050000020004" pitchFamily="49" charset="0"/>
              </a:rPr>
              <a:t>variable for each thread depending on where that particular thread is located in the thread block. </a:t>
            </a:r>
            <a:r>
              <a:rPr lang="en-IN" sz="1000" dirty="0" err="1">
                <a:solidFill>
                  <a:srgbClr val="00A4A6"/>
                </a:solidFill>
                <a:latin typeface="Fira Code" panose="020B0809050000020004" pitchFamily="49" charset="0"/>
                <a:ea typeface="Fira Code" panose="020B0809050000020004" pitchFamily="49" charset="0"/>
                <a:cs typeface="Fira Code" panose="020B0809050000020004" pitchFamily="49" charset="0"/>
              </a:rPr>
              <a:t>threadIdx</a:t>
            </a:r>
            <a:r>
              <a:rPr lang="en-IN" sz="1000" dirty="0">
                <a:solidFill>
                  <a:srgbClr val="FFFFFF"/>
                </a:solidFill>
                <a:latin typeface="Fira Code" panose="020B0809050000020004" pitchFamily="49" charset="0"/>
                <a:ea typeface="Fira Code" panose="020B0809050000020004" pitchFamily="49" charset="0"/>
                <a:cs typeface="Fira Code" panose="020B0809050000020004" pitchFamily="49" charset="0"/>
              </a:rPr>
              <a:t> is a #dim3 type variable</a:t>
            </a:r>
          </a:p>
        </p:txBody>
      </p:sp>
      <p:grpSp>
        <p:nvGrpSpPr>
          <p:cNvPr id="19" name="Group 18">
            <a:extLst>
              <a:ext uri="{FF2B5EF4-FFF2-40B4-BE49-F238E27FC236}">
                <a16:creationId xmlns:a16="http://schemas.microsoft.com/office/drawing/2014/main" id="{160E7979-2E4A-129C-4D33-B7E5D3D08B4B}"/>
              </a:ext>
            </a:extLst>
          </p:cNvPr>
          <p:cNvGrpSpPr/>
          <p:nvPr/>
        </p:nvGrpSpPr>
        <p:grpSpPr>
          <a:xfrm>
            <a:off x="1069749" y="3191286"/>
            <a:ext cx="3738228" cy="475427"/>
            <a:chOff x="857678" y="3237771"/>
            <a:chExt cx="6085193" cy="707929"/>
          </a:xfrm>
        </p:grpSpPr>
        <p:sp>
          <p:nvSpPr>
            <p:cNvPr id="5" name="Rectangle 4">
              <a:extLst>
                <a:ext uri="{FF2B5EF4-FFF2-40B4-BE49-F238E27FC236}">
                  <a16:creationId xmlns:a16="http://schemas.microsoft.com/office/drawing/2014/main" id="{4F139250-D831-B444-5E15-CB3C00243D29}"/>
                </a:ext>
              </a:extLst>
            </p:cNvPr>
            <p:cNvSpPr/>
            <p:nvPr/>
          </p:nvSpPr>
          <p:spPr>
            <a:xfrm>
              <a:off x="857678" y="3237778"/>
              <a:ext cx="690224" cy="7079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Fira Code" panose="020B0809050000020004" pitchFamily="49" charset="0"/>
                  <a:ea typeface="Fira Code" panose="020B0809050000020004" pitchFamily="49" charset="0"/>
                  <a:cs typeface="Fira Code" panose="020B0809050000020004" pitchFamily="49" charset="0"/>
                </a:rPr>
                <a:t>A</a:t>
              </a:r>
            </a:p>
          </p:txBody>
        </p:sp>
        <p:sp>
          <p:nvSpPr>
            <p:cNvPr id="6" name="Rectangle 5">
              <a:extLst>
                <a:ext uri="{FF2B5EF4-FFF2-40B4-BE49-F238E27FC236}">
                  <a16:creationId xmlns:a16="http://schemas.microsoft.com/office/drawing/2014/main" id="{D50CD95F-CB58-2F1C-05E1-7F775ABE6368}"/>
                </a:ext>
              </a:extLst>
            </p:cNvPr>
            <p:cNvSpPr/>
            <p:nvPr/>
          </p:nvSpPr>
          <p:spPr>
            <a:xfrm>
              <a:off x="1629511" y="3237776"/>
              <a:ext cx="690224" cy="7079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Fira Code" panose="020B0809050000020004" pitchFamily="49" charset="0"/>
                  <a:ea typeface="Fira Code" panose="020B0809050000020004" pitchFamily="49" charset="0"/>
                  <a:cs typeface="Fira Code" panose="020B0809050000020004" pitchFamily="49" charset="0"/>
                </a:rPr>
                <a:t>B</a:t>
              </a:r>
            </a:p>
          </p:txBody>
        </p:sp>
        <p:sp>
          <p:nvSpPr>
            <p:cNvPr id="10" name="Rectangle 9">
              <a:extLst>
                <a:ext uri="{FF2B5EF4-FFF2-40B4-BE49-F238E27FC236}">
                  <a16:creationId xmlns:a16="http://schemas.microsoft.com/office/drawing/2014/main" id="{660F1224-8021-57E1-4013-C5C7A5974D5D}"/>
                </a:ext>
              </a:extLst>
            </p:cNvPr>
            <p:cNvSpPr/>
            <p:nvPr/>
          </p:nvSpPr>
          <p:spPr>
            <a:xfrm>
              <a:off x="2401344" y="3237777"/>
              <a:ext cx="690224" cy="7079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Fira Code" panose="020B0809050000020004" pitchFamily="49" charset="0"/>
                  <a:ea typeface="Fira Code" panose="020B0809050000020004" pitchFamily="49" charset="0"/>
                  <a:cs typeface="Fira Code" panose="020B0809050000020004" pitchFamily="49" charset="0"/>
                </a:rPr>
                <a:t>C</a:t>
              </a:r>
            </a:p>
          </p:txBody>
        </p:sp>
        <p:sp>
          <p:nvSpPr>
            <p:cNvPr id="11" name="Rectangle 10">
              <a:extLst>
                <a:ext uri="{FF2B5EF4-FFF2-40B4-BE49-F238E27FC236}">
                  <a16:creationId xmlns:a16="http://schemas.microsoft.com/office/drawing/2014/main" id="{5B2BA724-EFF2-FAB1-08A2-2D713CECA470}"/>
                </a:ext>
              </a:extLst>
            </p:cNvPr>
            <p:cNvSpPr/>
            <p:nvPr/>
          </p:nvSpPr>
          <p:spPr>
            <a:xfrm>
              <a:off x="3173177" y="3237775"/>
              <a:ext cx="690224" cy="707921"/>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Fira Code" panose="020B0809050000020004" pitchFamily="49" charset="0"/>
                  <a:ea typeface="Fira Code" panose="020B0809050000020004" pitchFamily="49" charset="0"/>
                  <a:cs typeface="Fira Code" panose="020B0809050000020004" pitchFamily="49" charset="0"/>
                </a:rPr>
                <a:t>D</a:t>
              </a:r>
            </a:p>
          </p:txBody>
        </p:sp>
        <p:sp>
          <p:nvSpPr>
            <p:cNvPr id="12" name="Rectangle 11">
              <a:extLst>
                <a:ext uri="{FF2B5EF4-FFF2-40B4-BE49-F238E27FC236}">
                  <a16:creationId xmlns:a16="http://schemas.microsoft.com/office/drawing/2014/main" id="{1FED841E-46EC-D126-61F3-47021D6B404A}"/>
                </a:ext>
              </a:extLst>
            </p:cNvPr>
            <p:cNvSpPr/>
            <p:nvPr/>
          </p:nvSpPr>
          <p:spPr>
            <a:xfrm>
              <a:off x="3945010" y="3237774"/>
              <a:ext cx="690224" cy="707921"/>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Fira Code" panose="020B0809050000020004" pitchFamily="49" charset="0"/>
                  <a:ea typeface="Fira Code" panose="020B0809050000020004" pitchFamily="49" charset="0"/>
                  <a:cs typeface="Fira Code" panose="020B0809050000020004" pitchFamily="49" charset="0"/>
                </a:rPr>
                <a:t>E</a:t>
              </a:r>
            </a:p>
          </p:txBody>
        </p:sp>
        <p:sp>
          <p:nvSpPr>
            <p:cNvPr id="16" name="Rectangle 15">
              <a:extLst>
                <a:ext uri="{FF2B5EF4-FFF2-40B4-BE49-F238E27FC236}">
                  <a16:creationId xmlns:a16="http://schemas.microsoft.com/office/drawing/2014/main" id="{A59C2A2A-1AC1-FFF4-8712-3D2B1ACBC869}"/>
                </a:ext>
              </a:extLst>
            </p:cNvPr>
            <p:cNvSpPr/>
            <p:nvPr/>
          </p:nvSpPr>
          <p:spPr>
            <a:xfrm>
              <a:off x="4708981" y="3237773"/>
              <a:ext cx="690224" cy="707923"/>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Fira Code" panose="020B0809050000020004" pitchFamily="49" charset="0"/>
                  <a:ea typeface="Fira Code" panose="020B0809050000020004" pitchFamily="49" charset="0"/>
                  <a:cs typeface="Fira Code" panose="020B0809050000020004" pitchFamily="49" charset="0"/>
                </a:rPr>
                <a:t>F</a:t>
              </a:r>
            </a:p>
          </p:txBody>
        </p:sp>
        <p:sp>
          <p:nvSpPr>
            <p:cNvPr id="17" name="Rectangle 16">
              <a:extLst>
                <a:ext uri="{FF2B5EF4-FFF2-40B4-BE49-F238E27FC236}">
                  <a16:creationId xmlns:a16="http://schemas.microsoft.com/office/drawing/2014/main" id="{AA0FCD3C-4C5D-5132-79EB-9C78A1F36D03}"/>
                </a:ext>
              </a:extLst>
            </p:cNvPr>
            <p:cNvSpPr/>
            <p:nvPr/>
          </p:nvSpPr>
          <p:spPr>
            <a:xfrm>
              <a:off x="5480814" y="3237772"/>
              <a:ext cx="690224" cy="7079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Fira Code" panose="020B0809050000020004" pitchFamily="49" charset="0"/>
                  <a:ea typeface="Fira Code" panose="020B0809050000020004" pitchFamily="49" charset="0"/>
                  <a:cs typeface="Fira Code" panose="020B0809050000020004" pitchFamily="49" charset="0"/>
                </a:rPr>
                <a:t>G</a:t>
              </a:r>
            </a:p>
          </p:txBody>
        </p:sp>
        <p:sp>
          <p:nvSpPr>
            <p:cNvPr id="18" name="Rectangle 17">
              <a:extLst>
                <a:ext uri="{FF2B5EF4-FFF2-40B4-BE49-F238E27FC236}">
                  <a16:creationId xmlns:a16="http://schemas.microsoft.com/office/drawing/2014/main" id="{04686EF6-1F67-B92A-A61B-9BD32B9F9FA1}"/>
                </a:ext>
              </a:extLst>
            </p:cNvPr>
            <p:cNvSpPr/>
            <p:nvPr/>
          </p:nvSpPr>
          <p:spPr>
            <a:xfrm>
              <a:off x="6252647" y="3237771"/>
              <a:ext cx="690224" cy="7079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Fira Code" panose="020B0809050000020004" pitchFamily="49" charset="0"/>
                  <a:ea typeface="Fira Code" panose="020B0809050000020004" pitchFamily="49" charset="0"/>
                  <a:cs typeface="Fira Code" panose="020B0809050000020004" pitchFamily="49" charset="0"/>
                </a:rPr>
                <a:t>H</a:t>
              </a:r>
            </a:p>
          </p:txBody>
        </p:sp>
      </p:grpSp>
      <p:graphicFrame>
        <p:nvGraphicFramePr>
          <p:cNvPr id="20" name="Table 19">
            <a:extLst>
              <a:ext uri="{FF2B5EF4-FFF2-40B4-BE49-F238E27FC236}">
                <a16:creationId xmlns:a16="http://schemas.microsoft.com/office/drawing/2014/main" id="{EE8FDAF4-99E8-CD21-18C7-253536AB2E18}"/>
              </a:ext>
            </a:extLst>
          </p:cNvPr>
          <p:cNvGraphicFramePr>
            <a:graphicFrameLocks noGrp="1"/>
          </p:cNvGraphicFramePr>
          <p:nvPr>
            <p:extLst>
              <p:ext uri="{D42A27DB-BD31-4B8C-83A1-F6EECF244321}">
                <p14:modId xmlns:p14="http://schemas.microsoft.com/office/powerpoint/2010/main" val="2400844976"/>
              </p:ext>
            </p:extLst>
          </p:nvPr>
        </p:nvGraphicFramePr>
        <p:xfrm>
          <a:off x="5380212" y="3191286"/>
          <a:ext cx="5468701" cy="2855289"/>
        </p:xfrm>
        <a:graphic>
          <a:graphicData uri="http://schemas.openxmlformats.org/drawingml/2006/table">
            <a:tbl>
              <a:tblPr firstRow="1" bandRow="1">
                <a:tableStyleId>{5C22544A-7EE6-4342-B048-85BDC9FD1C3A}</a:tableStyleId>
              </a:tblPr>
              <a:tblGrid>
                <a:gridCol w="1198270">
                  <a:extLst>
                    <a:ext uri="{9D8B030D-6E8A-4147-A177-3AD203B41FA5}">
                      <a16:colId xmlns:a16="http://schemas.microsoft.com/office/drawing/2014/main" val="224692730"/>
                    </a:ext>
                  </a:extLst>
                </a:gridCol>
                <a:gridCol w="1423477">
                  <a:extLst>
                    <a:ext uri="{9D8B030D-6E8A-4147-A177-3AD203B41FA5}">
                      <a16:colId xmlns:a16="http://schemas.microsoft.com/office/drawing/2014/main" val="3713863824"/>
                    </a:ext>
                  </a:extLst>
                </a:gridCol>
                <a:gridCol w="1423477">
                  <a:extLst>
                    <a:ext uri="{9D8B030D-6E8A-4147-A177-3AD203B41FA5}">
                      <a16:colId xmlns:a16="http://schemas.microsoft.com/office/drawing/2014/main" val="371718694"/>
                    </a:ext>
                  </a:extLst>
                </a:gridCol>
                <a:gridCol w="1423477">
                  <a:extLst>
                    <a:ext uri="{9D8B030D-6E8A-4147-A177-3AD203B41FA5}">
                      <a16:colId xmlns:a16="http://schemas.microsoft.com/office/drawing/2014/main" val="1604865304"/>
                    </a:ext>
                  </a:extLst>
                </a:gridCol>
              </a:tblGrid>
              <a:tr h="301473">
                <a:tc>
                  <a:txBody>
                    <a:bodyPr/>
                    <a:lstStyle/>
                    <a:p>
                      <a:r>
                        <a:rPr lang="en-IN" sz="1000" b="0" dirty="0">
                          <a:solidFill>
                            <a:srgbClr val="B292FF"/>
                          </a:solidFill>
                          <a:latin typeface="Fira Code" panose="020B0809050000020004" pitchFamily="49" charset="0"/>
                          <a:ea typeface="Fira Code" panose="020B0809050000020004" pitchFamily="49" charset="0"/>
                          <a:cs typeface="Fira Code" panose="020B0809050000020004" pitchFamily="49" charset="0"/>
                        </a:rPr>
                        <a:t>Thread Name</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b="0" dirty="0" err="1">
                          <a:solidFill>
                            <a:srgbClr val="B292FF"/>
                          </a:solidFill>
                          <a:latin typeface="Fira Code" panose="020B0809050000020004" pitchFamily="49" charset="0"/>
                          <a:ea typeface="Fira Code" panose="020B0809050000020004" pitchFamily="49" charset="0"/>
                          <a:cs typeface="Fira Code" panose="020B0809050000020004" pitchFamily="49" charset="0"/>
                        </a:rPr>
                        <a:t>ThreadIdx.X</a:t>
                      </a:r>
                      <a:endParaRPr lang="en-IN" sz="1000" b="0" dirty="0">
                        <a:solidFill>
                          <a:srgbClr val="B292FF"/>
                        </a:solidFill>
                        <a:latin typeface="Fira Code" panose="020B0809050000020004" pitchFamily="49" charset="0"/>
                        <a:ea typeface="Fira Code" panose="020B0809050000020004" pitchFamily="49" charset="0"/>
                        <a:cs typeface="Fira Code" panose="020B0809050000020004" pitchFamily="49"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b="0" dirty="0" err="1">
                          <a:solidFill>
                            <a:srgbClr val="B292FF"/>
                          </a:solidFill>
                          <a:latin typeface="Fira Code" panose="020B0809050000020004" pitchFamily="49" charset="0"/>
                          <a:ea typeface="Fira Code" panose="020B0809050000020004" pitchFamily="49" charset="0"/>
                          <a:cs typeface="Fira Code" panose="020B0809050000020004" pitchFamily="49" charset="0"/>
                        </a:rPr>
                        <a:t>ThreadIdx.Y</a:t>
                      </a:r>
                      <a:endParaRPr lang="en-IN" sz="1000" b="0" dirty="0">
                        <a:solidFill>
                          <a:srgbClr val="B292FF"/>
                        </a:solidFill>
                        <a:latin typeface="Fira Code" panose="020B0809050000020004" pitchFamily="49" charset="0"/>
                        <a:ea typeface="Fira Code" panose="020B0809050000020004" pitchFamily="49" charset="0"/>
                        <a:cs typeface="Fira Code" panose="020B0809050000020004" pitchFamily="49"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b="0" dirty="0" err="1">
                          <a:solidFill>
                            <a:srgbClr val="B292FF"/>
                          </a:solidFill>
                          <a:latin typeface="Fira Code" panose="020B0809050000020004" pitchFamily="49" charset="0"/>
                          <a:ea typeface="Fira Code" panose="020B0809050000020004" pitchFamily="49" charset="0"/>
                          <a:cs typeface="Fira Code" panose="020B0809050000020004" pitchFamily="49" charset="0"/>
                        </a:rPr>
                        <a:t>ThreadIdx.Z</a:t>
                      </a:r>
                      <a:endParaRPr lang="en-IN" sz="1000" b="0" dirty="0">
                        <a:solidFill>
                          <a:srgbClr val="B292FF"/>
                        </a:solidFill>
                        <a:latin typeface="Fira Code" panose="020B0809050000020004" pitchFamily="49" charset="0"/>
                        <a:ea typeface="Fira Code" panose="020B0809050000020004" pitchFamily="49" charset="0"/>
                        <a:cs typeface="Fira Code" panose="020B0809050000020004" pitchFamily="49"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3503882316"/>
                  </a:ext>
                </a:extLst>
              </a:tr>
              <a:tr h="319227">
                <a:tc>
                  <a:txBody>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A</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1197455003"/>
                  </a:ext>
                </a:extLst>
              </a:tr>
              <a:tr h="319227">
                <a:tc>
                  <a:txBody>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B</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1</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1689815748"/>
                  </a:ext>
                </a:extLst>
              </a:tr>
              <a:tr h="319227">
                <a:tc>
                  <a:txBody>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C</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2</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2530819519"/>
                  </a:ext>
                </a:extLst>
              </a:tr>
              <a:tr h="319227">
                <a:tc>
                  <a:txBody>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D</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3</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3669138295"/>
                  </a:ext>
                </a:extLst>
              </a:tr>
              <a:tr h="319227">
                <a:tc>
                  <a:txBody>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E</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4</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2633503830"/>
                  </a:ext>
                </a:extLst>
              </a:tr>
              <a:tr h="319227">
                <a:tc>
                  <a:txBody>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F</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5</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31085673"/>
                  </a:ext>
                </a:extLst>
              </a:tr>
              <a:tr h="319227">
                <a:tc>
                  <a:txBody>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G</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6</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1132945044"/>
                  </a:ext>
                </a:extLst>
              </a:tr>
              <a:tr h="319227">
                <a:tc>
                  <a:txBody>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H</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7</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3028281871"/>
                  </a:ext>
                </a:extLst>
              </a:tr>
            </a:tbl>
          </a:graphicData>
        </a:graphic>
      </p:graphicFrame>
      <p:sp>
        <p:nvSpPr>
          <p:cNvPr id="22" name="TextBox 21">
            <a:extLst>
              <a:ext uri="{FF2B5EF4-FFF2-40B4-BE49-F238E27FC236}">
                <a16:creationId xmlns:a16="http://schemas.microsoft.com/office/drawing/2014/main" id="{20C93FD8-B93D-8EC6-E27A-7BB0B340E249}"/>
              </a:ext>
            </a:extLst>
          </p:cNvPr>
          <p:cNvSpPr txBox="1"/>
          <p:nvPr/>
        </p:nvSpPr>
        <p:spPr>
          <a:xfrm>
            <a:off x="938241" y="4136470"/>
            <a:ext cx="3869736" cy="430887"/>
          </a:xfrm>
          <a:prstGeom prst="rect">
            <a:avLst/>
          </a:prstGeom>
          <a:noFill/>
        </p:spPr>
        <p:txBody>
          <a:bodyPr wrap="square">
            <a:spAutoFit/>
          </a:bodyPr>
          <a:lstStyle/>
          <a:p>
            <a:r>
              <a:rPr lang="en-IN" sz="1100" dirty="0">
                <a:solidFill>
                  <a:srgbClr val="00A4A6"/>
                </a:solidFill>
                <a:latin typeface="Fira Code" panose="020B0809050000020004" pitchFamily="49" charset="0"/>
                <a:ea typeface="Fira Code" panose="020B0809050000020004" pitchFamily="49" charset="0"/>
                <a:cs typeface="Fira Code" panose="020B0809050000020004" pitchFamily="49" charset="0"/>
              </a:rPr>
              <a:t>Example-1: </a:t>
            </a:r>
            <a:r>
              <a:rPr lang="en-IN" sz="1100" dirty="0">
                <a:solidFill>
                  <a:srgbClr val="FFFFFF"/>
                </a:solidFill>
                <a:latin typeface="Fira Code" panose="020B0809050000020004" pitchFamily="49" charset="0"/>
                <a:ea typeface="Fira Code" panose="020B0809050000020004" pitchFamily="49" charset="0"/>
                <a:cs typeface="Fira Code" panose="020B0809050000020004" pitchFamily="49" charset="0"/>
              </a:rPr>
              <a:t>consider a 1-D grid with 1 thread block with 8 threads</a:t>
            </a:r>
          </a:p>
        </p:txBody>
      </p:sp>
    </p:spTree>
    <p:extLst>
      <p:ext uri="{BB962C8B-B14F-4D97-AF65-F5344CB8AC3E}">
        <p14:creationId xmlns:p14="http://schemas.microsoft.com/office/powerpoint/2010/main" val="1096705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2F896-A615-041B-3308-3D159ADC75F1}"/>
              </a:ext>
            </a:extLst>
          </p:cNvPr>
          <p:cNvSpPr>
            <a:spLocks noGrp="1"/>
          </p:cNvSpPr>
          <p:nvPr>
            <p:ph type="title"/>
          </p:nvPr>
        </p:nvSpPr>
        <p:spPr/>
        <p:txBody>
          <a:bodyPr/>
          <a:lstStyle/>
          <a:p>
            <a:r>
              <a:rPr lang="en-US" i="0" dirty="0">
                <a:solidFill>
                  <a:srgbClr val="00A4A6"/>
                </a:solidFill>
                <a:effectLst/>
                <a:latin typeface="Fira Code" panose="020B0809050000020004" pitchFamily="49" charset="0"/>
                <a:ea typeface="Fira Code" panose="020B0809050000020004" pitchFamily="49" charset="0"/>
                <a:cs typeface="Fira Code" panose="020B0809050000020004" pitchFamily="49" charset="0"/>
              </a:rPr>
              <a:t>Organization of thread in a CUDA program</a:t>
            </a:r>
            <a:endParaRPr lang="en-IN" dirty="0">
              <a:solidFill>
                <a:srgbClr val="00A4A6"/>
              </a:solidFill>
              <a:latin typeface="Fira Code" panose="020B0809050000020004" pitchFamily="49" charset="0"/>
              <a:ea typeface="Fira Code" panose="020B0809050000020004" pitchFamily="49" charset="0"/>
              <a:cs typeface="Fira Code" panose="020B0809050000020004" pitchFamily="49" charset="0"/>
            </a:endParaRPr>
          </a:p>
        </p:txBody>
      </p:sp>
      <p:pic>
        <p:nvPicPr>
          <p:cNvPr id="37" name="Picture 36">
            <a:extLst>
              <a:ext uri="{FF2B5EF4-FFF2-40B4-BE49-F238E27FC236}">
                <a16:creationId xmlns:a16="http://schemas.microsoft.com/office/drawing/2014/main" id="{BBE3E5A3-EE5B-104F-0B46-840E9A0804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1469" y="183800"/>
            <a:ext cx="605135" cy="353809"/>
          </a:xfrm>
          <a:prstGeom prst="rect">
            <a:avLst/>
          </a:prstGeom>
        </p:spPr>
      </p:pic>
      <p:pic>
        <p:nvPicPr>
          <p:cNvPr id="38" name="Picture 37">
            <a:extLst>
              <a:ext uri="{FF2B5EF4-FFF2-40B4-BE49-F238E27FC236}">
                <a16:creationId xmlns:a16="http://schemas.microsoft.com/office/drawing/2014/main" id="{64B749E6-1C52-A25D-0247-C795426C00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7785" y="225414"/>
            <a:ext cx="789415" cy="279420"/>
          </a:xfrm>
          <a:prstGeom prst="rect">
            <a:avLst/>
          </a:prstGeom>
        </p:spPr>
      </p:pic>
      <p:grpSp>
        <p:nvGrpSpPr>
          <p:cNvPr id="8" name="Group 7">
            <a:extLst>
              <a:ext uri="{FF2B5EF4-FFF2-40B4-BE49-F238E27FC236}">
                <a16:creationId xmlns:a16="http://schemas.microsoft.com/office/drawing/2014/main" id="{9D7B3546-2317-2693-9E8E-3AC6AEBBBA44}"/>
              </a:ext>
            </a:extLst>
          </p:cNvPr>
          <p:cNvGrpSpPr/>
          <p:nvPr/>
        </p:nvGrpSpPr>
        <p:grpSpPr>
          <a:xfrm>
            <a:off x="3399993" y="1916076"/>
            <a:ext cx="3968303" cy="475426"/>
            <a:chOff x="792479" y="3751725"/>
            <a:chExt cx="3968303" cy="475426"/>
          </a:xfrm>
        </p:grpSpPr>
        <p:grpSp>
          <p:nvGrpSpPr>
            <p:cNvPr id="7" name="Group 6">
              <a:extLst>
                <a:ext uri="{FF2B5EF4-FFF2-40B4-BE49-F238E27FC236}">
                  <a16:creationId xmlns:a16="http://schemas.microsoft.com/office/drawing/2014/main" id="{7ED96E0F-0B49-3654-EEA1-6B45F6264A0F}"/>
                </a:ext>
              </a:extLst>
            </p:cNvPr>
            <p:cNvGrpSpPr/>
            <p:nvPr/>
          </p:nvGrpSpPr>
          <p:grpSpPr>
            <a:xfrm>
              <a:off x="792479" y="3751727"/>
              <a:ext cx="1846462" cy="475424"/>
              <a:chOff x="1069749" y="3191289"/>
              <a:chExt cx="1846462" cy="475424"/>
            </a:xfrm>
          </p:grpSpPr>
          <p:sp>
            <p:nvSpPr>
              <p:cNvPr id="5" name="Rectangle 4">
                <a:extLst>
                  <a:ext uri="{FF2B5EF4-FFF2-40B4-BE49-F238E27FC236}">
                    <a16:creationId xmlns:a16="http://schemas.microsoft.com/office/drawing/2014/main" id="{4F139250-D831-B444-5E15-CB3C00243D29}"/>
                  </a:ext>
                </a:extLst>
              </p:cNvPr>
              <p:cNvSpPr/>
              <p:nvPr/>
            </p:nvSpPr>
            <p:spPr>
              <a:xfrm>
                <a:off x="1069749" y="3191291"/>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Fira Code" panose="020B0809050000020004" pitchFamily="49" charset="0"/>
                    <a:ea typeface="Fira Code" panose="020B0809050000020004" pitchFamily="49" charset="0"/>
                    <a:cs typeface="Fira Code" panose="020B0809050000020004" pitchFamily="49" charset="0"/>
                  </a:rPr>
                  <a:t>A</a:t>
                </a:r>
              </a:p>
            </p:txBody>
          </p:sp>
          <p:sp>
            <p:nvSpPr>
              <p:cNvPr id="6" name="Rectangle 5">
                <a:extLst>
                  <a:ext uri="{FF2B5EF4-FFF2-40B4-BE49-F238E27FC236}">
                    <a16:creationId xmlns:a16="http://schemas.microsoft.com/office/drawing/2014/main" id="{D50CD95F-CB58-2F1C-05E1-7F775ABE6368}"/>
                  </a:ext>
                </a:extLst>
              </p:cNvPr>
              <p:cNvSpPr/>
              <p:nvPr/>
            </p:nvSpPr>
            <p:spPr>
              <a:xfrm>
                <a:off x="1543898"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Fira Code" panose="020B0809050000020004" pitchFamily="49" charset="0"/>
                    <a:ea typeface="Fira Code" panose="020B0809050000020004" pitchFamily="49" charset="0"/>
                    <a:cs typeface="Fira Code" panose="020B0809050000020004" pitchFamily="49" charset="0"/>
                  </a:rPr>
                  <a:t>B</a:t>
                </a:r>
              </a:p>
            </p:txBody>
          </p:sp>
          <p:sp>
            <p:nvSpPr>
              <p:cNvPr id="10" name="Rectangle 9">
                <a:extLst>
                  <a:ext uri="{FF2B5EF4-FFF2-40B4-BE49-F238E27FC236}">
                    <a16:creationId xmlns:a16="http://schemas.microsoft.com/office/drawing/2014/main" id="{660F1224-8021-57E1-4013-C5C7A5974D5D}"/>
                  </a:ext>
                </a:extLst>
              </p:cNvPr>
              <p:cNvSpPr/>
              <p:nvPr/>
            </p:nvSpPr>
            <p:spPr>
              <a:xfrm>
                <a:off x="2018047" y="3191290"/>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Fira Code" panose="020B0809050000020004" pitchFamily="49" charset="0"/>
                    <a:ea typeface="Fira Code" panose="020B0809050000020004" pitchFamily="49" charset="0"/>
                    <a:cs typeface="Fira Code" panose="020B0809050000020004" pitchFamily="49" charset="0"/>
                  </a:rPr>
                  <a:t>C</a:t>
                </a:r>
              </a:p>
            </p:txBody>
          </p:sp>
          <p:sp>
            <p:nvSpPr>
              <p:cNvPr id="11" name="Rectangle 10">
                <a:extLst>
                  <a:ext uri="{FF2B5EF4-FFF2-40B4-BE49-F238E27FC236}">
                    <a16:creationId xmlns:a16="http://schemas.microsoft.com/office/drawing/2014/main" id="{5B2BA724-EFF2-FAB1-08A2-2D713CECA470}"/>
                  </a:ext>
                </a:extLst>
              </p:cNvPr>
              <p:cNvSpPr/>
              <p:nvPr/>
            </p:nvSpPr>
            <p:spPr>
              <a:xfrm>
                <a:off x="2492196"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Fira Code" panose="020B0809050000020004" pitchFamily="49" charset="0"/>
                    <a:ea typeface="Fira Code" panose="020B0809050000020004" pitchFamily="49" charset="0"/>
                    <a:cs typeface="Fira Code" panose="020B0809050000020004" pitchFamily="49" charset="0"/>
                  </a:rPr>
                  <a:t>D</a:t>
                </a:r>
              </a:p>
            </p:txBody>
          </p:sp>
        </p:grpSp>
        <p:grpSp>
          <p:nvGrpSpPr>
            <p:cNvPr id="3" name="Group 2">
              <a:extLst>
                <a:ext uri="{FF2B5EF4-FFF2-40B4-BE49-F238E27FC236}">
                  <a16:creationId xmlns:a16="http://schemas.microsoft.com/office/drawing/2014/main" id="{7D5D4F13-D304-189A-C3BF-F63AED8DFC9D}"/>
                </a:ext>
              </a:extLst>
            </p:cNvPr>
            <p:cNvGrpSpPr/>
            <p:nvPr/>
          </p:nvGrpSpPr>
          <p:grpSpPr>
            <a:xfrm>
              <a:off x="2919150" y="3751725"/>
              <a:ext cx="1841632" cy="475424"/>
              <a:chOff x="2966345" y="3191286"/>
              <a:chExt cx="1841632" cy="475424"/>
            </a:xfrm>
          </p:grpSpPr>
          <p:sp>
            <p:nvSpPr>
              <p:cNvPr id="12" name="Rectangle 11">
                <a:extLst>
                  <a:ext uri="{FF2B5EF4-FFF2-40B4-BE49-F238E27FC236}">
                    <a16:creationId xmlns:a16="http://schemas.microsoft.com/office/drawing/2014/main" id="{1FED841E-46EC-D126-61F3-47021D6B404A}"/>
                  </a:ext>
                </a:extLst>
              </p:cNvPr>
              <p:cNvSpPr/>
              <p:nvPr/>
            </p:nvSpPr>
            <p:spPr>
              <a:xfrm>
                <a:off x="2966345" y="3191288"/>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Fira Code" panose="020B0809050000020004" pitchFamily="49" charset="0"/>
                    <a:ea typeface="Fira Code" panose="020B0809050000020004" pitchFamily="49" charset="0"/>
                    <a:cs typeface="Fira Code" panose="020B0809050000020004" pitchFamily="49" charset="0"/>
                  </a:rPr>
                  <a:t>E</a:t>
                </a:r>
              </a:p>
            </p:txBody>
          </p:sp>
          <p:sp>
            <p:nvSpPr>
              <p:cNvPr id="16" name="Rectangle 15">
                <a:extLst>
                  <a:ext uri="{FF2B5EF4-FFF2-40B4-BE49-F238E27FC236}">
                    <a16:creationId xmlns:a16="http://schemas.microsoft.com/office/drawing/2014/main" id="{A59C2A2A-1AC1-FFF4-8712-3D2B1ACBC869}"/>
                  </a:ext>
                </a:extLst>
              </p:cNvPr>
              <p:cNvSpPr/>
              <p:nvPr/>
            </p:nvSpPr>
            <p:spPr>
              <a:xfrm>
                <a:off x="3435664" y="3191287"/>
                <a:ext cx="424015" cy="475423"/>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Fira Code" panose="020B0809050000020004" pitchFamily="49" charset="0"/>
                    <a:ea typeface="Fira Code" panose="020B0809050000020004" pitchFamily="49" charset="0"/>
                    <a:cs typeface="Fira Code" panose="020B0809050000020004" pitchFamily="49" charset="0"/>
                  </a:rPr>
                  <a:t>F</a:t>
                </a:r>
              </a:p>
            </p:txBody>
          </p:sp>
          <p:sp>
            <p:nvSpPr>
              <p:cNvPr id="17" name="Rectangle 16">
                <a:extLst>
                  <a:ext uri="{FF2B5EF4-FFF2-40B4-BE49-F238E27FC236}">
                    <a16:creationId xmlns:a16="http://schemas.microsoft.com/office/drawing/2014/main" id="{AA0FCD3C-4C5D-5132-79EB-9C78A1F36D03}"/>
                  </a:ext>
                </a:extLst>
              </p:cNvPr>
              <p:cNvSpPr/>
              <p:nvPr/>
            </p:nvSpPr>
            <p:spPr>
              <a:xfrm>
                <a:off x="3909813" y="3191287"/>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Fira Code" panose="020B0809050000020004" pitchFamily="49" charset="0"/>
                    <a:ea typeface="Fira Code" panose="020B0809050000020004" pitchFamily="49" charset="0"/>
                    <a:cs typeface="Fira Code" panose="020B0809050000020004" pitchFamily="49" charset="0"/>
                  </a:rPr>
                  <a:t>G</a:t>
                </a:r>
              </a:p>
            </p:txBody>
          </p:sp>
          <p:sp>
            <p:nvSpPr>
              <p:cNvPr id="18" name="Rectangle 17">
                <a:extLst>
                  <a:ext uri="{FF2B5EF4-FFF2-40B4-BE49-F238E27FC236}">
                    <a16:creationId xmlns:a16="http://schemas.microsoft.com/office/drawing/2014/main" id="{04686EF6-1F67-B92A-A61B-9BD32B9F9FA1}"/>
                  </a:ext>
                </a:extLst>
              </p:cNvPr>
              <p:cNvSpPr/>
              <p:nvPr/>
            </p:nvSpPr>
            <p:spPr>
              <a:xfrm>
                <a:off x="4383962" y="3191286"/>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Fira Code" panose="020B0809050000020004" pitchFamily="49" charset="0"/>
                    <a:ea typeface="Fira Code" panose="020B0809050000020004" pitchFamily="49" charset="0"/>
                    <a:cs typeface="Fira Code" panose="020B0809050000020004" pitchFamily="49" charset="0"/>
                  </a:rPr>
                  <a:t>H</a:t>
                </a:r>
              </a:p>
            </p:txBody>
          </p:sp>
        </p:grpSp>
      </p:grpSp>
      <p:graphicFrame>
        <p:nvGraphicFramePr>
          <p:cNvPr id="20" name="Table 19">
            <a:extLst>
              <a:ext uri="{FF2B5EF4-FFF2-40B4-BE49-F238E27FC236}">
                <a16:creationId xmlns:a16="http://schemas.microsoft.com/office/drawing/2014/main" id="{EE8FDAF4-99E8-CD21-18C7-253536AB2E18}"/>
              </a:ext>
            </a:extLst>
          </p:cNvPr>
          <p:cNvGraphicFramePr>
            <a:graphicFrameLocks noGrp="1"/>
          </p:cNvGraphicFramePr>
          <p:nvPr>
            <p:extLst>
              <p:ext uri="{D42A27DB-BD31-4B8C-83A1-F6EECF244321}">
                <p14:modId xmlns:p14="http://schemas.microsoft.com/office/powerpoint/2010/main" val="4291830478"/>
              </p:ext>
            </p:extLst>
          </p:nvPr>
        </p:nvGraphicFramePr>
        <p:xfrm>
          <a:off x="2880804" y="3303373"/>
          <a:ext cx="5468701" cy="2855289"/>
        </p:xfrm>
        <a:graphic>
          <a:graphicData uri="http://schemas.openxmlformats.org/drawingml/2006/table">
            <a:tbl>
              <a:tblPr firstRow="1" bandRow="1">
                <a:tableStyleId>{5C22544A-7EE6-4342-B048-85BDC9FD1C3A}</a:tableStyleId>
              </a:tblPr>
              <a:tblGrid>
                <a:gridCol w="1198270">
                  <a:extLst>
                    <a:ext uri="{9D8B030D-6E8A-4147-A177-3AD203B41FA5}">
                      <a16:colId xmlns:a16="http://schemas.microsoft.com/office/drawing/2014/main" val="224692730"/>
                    </a:ext>
                  </a:extLst>
                </a:gridCol>
                <a:gridCol w="1423477">
                  <a:extLst>
                    <a:ext uri="{9D8B030D-6E8A-4147-A177-3AD203B41FA5}">
                      <a16:colId xmlns:a16="http://schemas.microsoft.com/office/drawing/2014/main" val="3713863824"/>
                    </a:ext>
                  </a:extLst>
                </a:gridCol>
                <a:gridCol w="1423477">
                  <a:extLst>
                    <a:ext uri="{9D8B030D-6E8A-4147-A177-3AD203B41FA5}">
                      <a16:colId xmlns:a16="http://schemas.microsoft.com/office/drawing/2014/main" val="371718694"/>
                    </a:ext>
                  </a:extLst>
                </a:gridCol>
                <a:gridCol w="1423477">
                  <a:extLst>
                    <a:ext uri="{9D8B030D-6E8A-4147-A177-3AD203B41FA5}">
                      <a16:colId xmlns:a16="http://schemas.microsoft.com/office/drawing/2014/main" val="1604865304"/>
                    </a:ext>
                  </a:extLst>
                </a:gridCol>
              </a:tblGrid>
              <a:tr h="301473">
                <a:tc>
                  <a:txBody>
                    <a:bodyPr/>
                    <a:lstStyle/>
                    <a:p>
                      <a:r>
                        <a:rPr lang="en-IN" sz="1000" b="0" dirty="0">
                          <a:solidFill>
                            <a:srgbClr val="B292FF"/>
                          </a:solidFill>
                          <a:latin typeface="Fira Code" panose="020B0809050000020004" pitchFamily="49" charset="0"/>
                          <a:ea typeface="Fira Code" panose="020B0809050000020004" pitchFamily="49" charset="0"/>
                          <a:cs typeface="Fira Code" panose="020B0809050000020004" pitchFamily="49" charset="0"/>
                        </a:rPr>
                        <a:t>Thread Name</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b="0" dirty="0" err="1">
                          <a:solidFill>
                            <a:srgbClr val="B292FF"/>
                          </a:solidFill>
                          <a:latin typeface="Fira Code" panose="020B0809050000020004" pitchFamily="49" charset="0"/>
                          <a:ea typeface="Fira Code" panose="020B0809050000020004" pitchFamily="49" charset="0"/>
                          <a:cs typeface="Fira Code" panose="020B0809050000020004" pitchFamily="49" charset="0"/>
                        </a:rPr>
                        <a:t>ThreadIdx.X</a:t>
                      </a:r>
                      <a:endParaRPr lang="en-IN" sz="1000" b="0" dirty="0">
                        <a:solidFill>
                          <a:srgbClr val="B292FF"/>
                        </a:solidFill>
                        <a:latin typeface="Fira Code" panose="020B0809050000020004" pitchFamily="49" charset="0"/>
                        <a:ea typeface="Fira Code" panose="020B0809050000020004" pitchFamily="49" charset="0"/>
                        <a:cs typeface="Fira Code" panose="020B0809050000020004" pitchFamily="49"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b="0" dirty="0" err="1">
                          <a:solidFill>
                            <a:srgbClr val="B292FF"/>
                          </a:solidFill>
                          <a:latin typeface="Fira Code" panose="020B0809050000020004" pitchFamily="49" charset="0"/>
                          <a:ea typeface="Fira Code" panose="020B0809050000020004" pitchFamily="49" charset="0"/>
                          <a:cs typeface="Fira Code" panose="020B0809050000020004" pitchFamily="49" charset="0"/>
                        </a:rPr>
                        <a:t>ThreadIdx.Y</a:t>
                      </a:r>
                      <a:endParaRPr lang="en-IN" sz="1000" b="0" dirty="0">
                        <a:solidFill>
                          <a:srgbClr val="B292FF"/>
                        </a:solidFill>
                        <a:latin typeface="Fira Code" panose="020B0809050000020004" pitchFamily="49" charset="0"/>
                        <a:ea typeface="Fira Code" panose="020B0809050000020004" pitchFamily="49" charset="0"/>
                        <a:cs typeface="Fira Code" panose="020B0809050000020004" pitchFamily="49"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b="0" dirty="0" err="1">
                          <a:solidFill>
                            <a:srgbClr val="B292FF"/>
                          </a:solidFill>
                          <a:latin typeface="Fira Code" panose="020B0809050000020004" pitchFamily="49" charset="0"/>
                          <a:ea typeface="Fira Code" panose="020B0809050000020004" pitchFamily="49" charset="0"/>
                          <a:cs typeface="Fira Code" panose="020B0809050000020004" pitchFamily="49" charset="0"/>
                        </a:rPr>
                        <a:t>ThreadIdx.Z</a:t>
                      </a:r>
                      <a:endParaRPr lang="en-IN" sz="1000" b="0" dirty="0">
                        <a:solidFill>
                          <a:srgbClr val="B292FF"/>
                        </a:solidFill>
                        <a:latin typeface="Fira Code" panose="020B0809050000020004" pitchFamily="49" charset="0"/>
                        <a:ea typeface="Fira Code" panose="020B0809050000020004" pitchFamily="49" charset="0"/>
                        <a:cs typeface="Fira Code" panose="020B0809050000020004" pitchFamily="49"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3503882316"/>
                  </a:ext>
                </a:extLst>
              </a:tr>
              <a:tr h="319227">
                <a:tc>
                  <a:txBody>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A</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1197455003"/>
                  </a:ext>
                </a:extLst>
              </a:tr>
              <a:tr h="319227">
                <a:tc>
                  <a:txBody>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B</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1</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1689815748"/>
                  </a:ext>
                </a:extLst>
              </a:tr>
              <a:tr h="319227">
                <a:tc>
                  <a:txBody>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C</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2</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2530819519"/>
                  </a:ext>
                </a:extLst>
              </a:tr>
              <a:tr h="319227">
                <a:tc>
                  <a:txBody>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D</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3</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3669138295"/>
                  </a:ext>
                </a:extLst>
              </a:tr>
              <a:tr h="319227">
                <a:tc>
                  <a:txBody>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E</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2633503830"/>
                  </a:ext>
                </a:extLst>
              </a:tr>
              <a:tr h="319227">
                <a:tc>
                  <a:txBody>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F</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1</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31085673"/>
                  </a:ext>
                </a:extLst>
              </a:tr>
              <a:tr h="319227">
                <a:tc>
                  <a:txBody>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G</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2</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1132945044"/>
                  </a:ext>
                </a:extLst>
              </a:tr>
              <a:tr h="319227">
                <a:tc>
                  <a:txBody>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H</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3</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3028281871"/>
                  </a:ext>
                </a:extLst>
              </a:tr>
            </a:tbl>
          </a:graphicData>
        </a:graphic>
      </p:graphicFrame>
      <p:sp>
        <p:nvSpPr>
          <p:cNvPr id="13" name="TextBox 12">
            <a:extLst>
              <a:ext uri="{FF2B5EF4-FFF2-40B4-BE49-F238E27FC236}">
                <a16:creationId xmlns:a16="http://schemas.microsoft.com/office/drawing/2014/main" id="{CD749BB5-95D7-4467-6CE0-70703D572D5F}"/>
              </a:ext>
            </a:extLst>
          </p:cNvPr>
          <p:cNvSpPr txBox="1"/>
          <p:nvPr/>
        </p:nvSpPr>
        <p:spPr>
          <a:xfrm>
            <a:off x="2690180" y="2616601"/>
            <a:ext cx="6096982" cy="461665"/>
          </a:xfrm>
          <a:prstGeom prst="rect">
            <a:avLst/>
          </a:prstGeom>
          <a:noFill/>
        </p:spPr>
        <p:txBody>
          <a:bodyPr wrap="square">
            <a:spAutoFit/>
          </a:bodyPr>
          <a:lstStyle/>
          <a:p>
            <a:r>
              <a:rPr lang="en-IN" sz="1200" dirty="0">
                <a:solidFill>
                  <a:srgbClr val="00A4A6"/>
                </a:solidFill>
                <a:latin typeface="Fira Code" panose="020B0809050000020004" pitchFamily="49" charset="0"/>
                <a:ea typeface="Fira Code" panose="020B0809050000020004" pitchFamily="49" charset="0"/>
                <a:cs typeface="Fira Code" panose="020B0809050000020004" pitchFamily="49" charset="0"/>
              </a:rPr>
              <a:t>Example-2:  </a:t>
            </a:r>
            <a:r>
              <a:rPr lang="en-IN" sz="1200" dirty="0">
                <a:solidFill>
                  <a:srgbClr val="FFFFFF"/>
                </a:solidFill>
                <a:latin typeface="Fira Code" panose="020B0809050000020004" pitchFamily="49" charset="0"/>
                <a:ea typeface="Fira Code" panose="020B0809050000020004" pitchFamily="49" charset="0"/>
                <a:cs typeface="Fira Code" panose="020B0809050000020004" pitchFamily="49" charset="0"/>
              </a:rPr>
              <a:t>consider a 1-D grid with 2 thread block with 8 threads</a:t>
            </a:r>
          </a:p>
        </p:txBody>
      </p:sp>
    </p:spTree>
    <p:extLst>
      <p:ext uri="{BB962C8B-B14F-4D97-AF65-F5344CB8AC3E}">
        <p14:creationId xmlns:p14="http://schemas.microsoft.com/office/powerpoint/2010/main" val="687814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2F896-A615-041B-3308-3D159ADC75F1}"/>
              </a:ext>
            </a:extLst>
          </p:cNvPr>
          <p:cNvSpPr>
            <a:spLocks noGrp="1"/>
          </p:cNvSpPr>
          <p:nvPr>
            <p:ph type="title"/>
          </p:nvPr>
        </p:nvSpPr>
        <p:spPr/>
        <p:txBody>
          <a:bodyPr/>
          <a:lstStyle/>
          <a:p>
            <a:r>
              <a:rPr lang="en-US" i="0" dirty="0">
                <a:solidFill>
                  <a:srgbClr val="00A4A6"/>
                </a:solidFill>
                <a:effectLst/>
                <a:latin typeface="Fira Code" panose="020B0809050000020004" pitchFamily="49" charset="0"/>
                <a:ea typeface="Fira Code" panose="020B0809050000020004" pitchFamily="49" charset="0"/>
                <a:cs typeface="Fira Code" panose="020B0809050000020004" pitchFamily="49" charset="0"/>
              </a:rPr>
              <a:t>Organization of thread in a CUDA program</a:t>
            </a:r>
            <a:endParaRPr lang="en-IN" dirty="0">
              <a:solidFill>
                <a:srgbClr val="00A4A6"/>
              </a:solidFill>
              <a:latin typeface="Fira Code" panose="020B0809050000020004" pitchFamily="49" charset="0"/>
              <a:ea typeface="Fira Code" panose="020B0809050000020004" pitchFamily="49" charset="0"/>
              <a:cs typeface="Fira Code" panose="020B0809050000020004" pitchFamily="49" charset="0"/>
            </a:endParaRPr>
          </a:p>
        </p:txBody>
      </p:sp>
      <p:pic>
        <p:nvPicPr>
          <p:cNvPr id="37" name="Picture 36">
            <a:extLst>
              <a:ext uri="{FF2B5EF4-FFF2-40B4-BE49-F238E27FC236}">
                <a16:creationId xmlns:a16="http://schemas.microsoft.com/office/drawing/2014/main" id="{BBE3E5A3-EE5B-104F-0B46-840E9A0804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1469" y="183800"/>
            <a:ext cx="605135" cy="353809"/>
          </a:xfrm>
          <a:prstGeom prst="rect">
            <a:avLst/>
          </a:prstGeom>
        </p:spPr>
      </p:pic>
      <p:pic>
        <p:nvPicPr>
          <p:cNvPr id="38" name="Picture 37">
            <a:extLst>
              <a:ext uri="{FF2B5EF4-FFF2-40B4-BE49-F238E27FC236}">
                <a16:creationId xmlns:a16="http://schemas.microsoft.com/office/drawing/2014/main" id="{64B749E6-1C52-A25D-0247-C795426C00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7785" y="225414"/>
            <a:ext cx="789415" cy="279420"/>
          </a:xfrm>
          <a:prstGeom prst="rect">
            <a:avLst/>
          </a:prstGeom>
        </p:spPr>
      </p:pic>
      <p:graphicFrame>
        <p:nvGraphicFramePr>
          <p:cNvPr id="20" name="Table 19">
            <a:extLst>
              <a:ext uri="{FF2B5EF4-FFF2-40B4-BE49-F238E27FC236}">
                <a16:creationId xmlns:a16="http://schemas.microsoft.com/office/drawing/2014/main" id="{EE8FDAF4-99E8-CD21-18C7-253536AB2E18}"/>
              </a:ext>
            </a:extLst>
          </p:cNvPr>
          <p:cNvGraphicFramePr>
            <a:graphicFrameLocks noGrp="1"/>
          </p:cNvGraphicFramePr>
          <p:nvPr>
            <p:extLst>
              <p:ext uri="{D42A27DB-BD31-4B8C-83A1-F6EECF244321}">
                <p14:modId xmlns:p14="http://schemas.microsoft.com/office/powerpoint/2010/main" val="2887945559"/>
              </p:ext>
            </p:extLst>
          </p:nvPr>
        </p:nvGraphicFramePr>
        <p:xfrm>
          <a:off x="5410950" y="2763320"/>
          <a:ext cx="5468701" cy="2866822"/>
        </p:xfrm>
        <a:graphic>
          <a:graphicData uri="http://schemas.openxmlformats.org/drawingml/2006/table">
            <a:tbl>
              <a:tblPr firstRow="1" bandRow="1">
                <a:tableStyleId>{5C22544A-7EE6-4342-B048-85BDC9FD1C3A}</a:tableStyleId>
              </a:tblPr>
              <a:tblGrid>
                <a:gridCol w="1198270">
                  <a:extLst>
                    <a:ext uri="{9D8B030D-6E8A-4147-A177-3AD203B41FA5}">
                      <a16:colId xmlns:a16="http://schemas.microsoft.com/office/drawing/2014/main" val="224692730"/>
                    </a:ext>
                  </a:extLst>
                </a:gridCol>
                <a:gridCol w="1423477">
                  <a:extLst>
                    <a:ext uri="{9D8B030D-6E8A-4147-A177-3AD203B41FA5}">
                      <a16:colId xmlns:a16="http://schemas.microsoft.com/office/drawing/2014/main" val="3713863824"/>
                    </a:ext>
                  </a:extLst>
                </a:gridCol>
                <a:gridCol w="1423477">
                  <a:extLst>
                    <a:ext uri="{9D8B030D-6E8A-4147-A177-3AD203B41FA5}">
                      <a16:colId xmlns:a16="http://schemas.microsoft.com/office/drawing/2014/main" val="371718694"/>
                    </a:ext>
                  </a:extLst>
                </a:gridCol>
                <a:gridCol w="1423477">
                  <a:extLst>
                    <a:ext uri="{9D8B030D-6E8A-4147-A177-3AD203B41FA5}">
                      <a16:colId xmlns:a16="http://schemas.microsoft.com/office/drawing/2014/main" val="1604865304"/>
                    </a:ext>
                  </a:extLst>
                </a:gridCol>
              </a:tblGrid>
              <a:tr h="313006">
                <a:tc>
                  <a:txBody>
                    <a:bodyPr/>
                    <a:lstStyle/>
                    <a:p>
                      <a:r>
                        <a:rPr lang="en-IN" sz="1000" b="0" dirty="0">
                          <a:solidFill>
                            <a:srgbClr val="B292FF"/>
                          </a:solidFill>
                          <a:latin typeface="Fira Code" panose="020B0809050000020004" pitchFamily="49" charset="0"/>
                          <a:ea typeface="Fira Code" panose="020B0809050000020004" pitchFamily="49" charset="0"/>
                          <a:cs typeface="Fira Code" panose="020B0809050000020004" pitchFamily="49" charset="0"/>
                        </a:rPr>
                        <a:t>Thread Name</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b="0" dirty="0" err="1">
                          <a:solidFill>
                            <a:srgbClr val="B292FF"/>
                          </a:solidFill>
                          <a:latin typeface="Fira Code" panose="020B0809050000020004" pitchFamily="49" charset="0"/>
                          <a:ea typeface="Fira Code" panose="020B0809050000020004" pitchFamily="49" charset="0"/>
                          <a:cs typeface="Fira Code" panose="020B0809050000020004" pitchFamily="49" charset="0"/>
                        </a:rPr>
                        <a:t>ThreadIdx.X</a:t>
                      </a:r>
                      <a:endParaRPr lang="en-IN" sz="1000" b="0" dirty="0">
                        <a:solidFill>
                          <a:srgbClr val="B292FF"/>
                        </a:solidFill>
                        <a:latin typeface="Fira Code" panose="020B0809050000020004" pitchFamily="49" charset="0"/>
                        <a:ea typeface="Fira Code" panose="020B0809050000020004" pitchFamily="49" charset="0"/>
                        <a:cs typeface="Fira Code" panose="020B0809050000020004" pitchFamily="49"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b="0" dirty="0" err="1">
                          <a:solidFill>
                            <a:srgbClr val="B292FF"/>
                          </a:solidFill>
                          <a:latin typeface="Fira Code" panose="020B0809050000020004" pitchFamily="49" charset="0"/>
                          <a:ea typeface="Fira Code" panose="020B0809050000020004" pitchFamily="49" charset="0"/>
                          <a:cs typeface="Fira Code" panose="020B0809050000020004" pitchFamily="49" charset="0"/>
                        </a:rPr>
                        <a:t>ThreadIdx.Y</a:t>
                      </a:r>
                      <a:endParaRPr lang="en-IN" sz="1000" b="0" dirty="0">
                        <a:solidFill>
                          <a:srgbClr val="B292FF"/>
                        </a:solidFill>
                        <a:latin typeface="Fira Code" panose="020B0809050000020004" pitchFamily="49" charset="0"/>
                        <a:ea typeface="Fira Code" panose="020B0809050000020004" pitchFamily="49" charset="0"/>
                        <a:cs typeface="Fira Code" panose="020B0809050000020004" pitchFamily="49"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b="0" dirty="0" err="1">
                          <a:solidFill>
                            <a:srgbClr val="B292FF"/>
                          </a:solidFill>
                          <a:latin typeface="Fira Code" panose="020B0809050000020004" pitchFamily="49" charset="0"/>
                          <a:ea typeface="Fira Code" panose="020B0809050000020004" pitchFamily="49" charset="0"/>
                          <a:cs typeface="Fira Code" panose="020B0809050000020004" pitchFamily="49" charset="0"/>
                        </a:rPr>
                        <a:t>ThreadIdx.Z</a:t>
                      </a:r>
                      <a:endParaRPr lang="en-IN" sz="1000" b="0" dirty="0">
                        <a:solidFill>
                          <a:srgbClr val="B292FF"/>
                        </a:solidFill>
                        <a:latin typeface="Fira Code" panose="020B0809050000020004" pitchFamily="49" charset="0"/>
                        <a:ea typeface="Fira Code" panose="020B0809050000020004" pitchFamily="49" charset="0"/>
                        <a:cs typeface="Fira Code" panose="020B0809050000020004" pitchFamily="49"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3503882316"/>
                  </a:ext>
                </a:extLst>
              </a:tr>
              <a:tr h="319227">
                <a:tc>
                  <a:txBody>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P</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1197455003"/>
                  </a:ext>
                </a:extLst>
              </a:tr>
              <a:tr h="319227">
                <a:tc>
                  <a:txBody>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Q</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2</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1689815748"/>
                  </a:ext>
                </a:extLst>
              </a:tr>
              <a:tr h="319227">
                <a:tc>
                  <a:txBody>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R</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1</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2530819519"/>
                  </a:ext>
                </a:extLst>
              </a:tr>
              <a:tr h="319227">
                <a:tc>
                  <a:txBody>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S</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3</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3669138295"/>
                  </a:ext>
                </a:extLst>
              </a:tr>
              <a:tr h="319227">
                <a:tc>
                  <a:txBody>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T</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2633503830"/>
                  </a:ext>
                </a:extLst>
              </a:tr>
              <a:tr h="319227">
                <a:tc>
                  <a:txBody>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U</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2</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31085673"/>
                  </a:ext>
                </a:extLst>
              </a:tr>
              <a:tr h="319227">
                <a:tc>
                  <a:txBody>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V</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1132945044"/>
                  </a:ext>
                </a:extLst>
              </a:tr>
              <a:tr h="319227">
                <a:tc>
                  <a:txBody>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X</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3</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3028281871"/>
                  </a:ext>
                </a:extLst>
              </a:tr>
            </a:tbl>
          </a:graphicData>
        </a:graphic>
      </p:graphicFrame>
      <p:grpSp>
        <p:nvGrpSpPr>
          <p:cNvPr id="25" name="Group 24">
            <a:extLst>
              <a:ext uri="{FF2B5EF4-FFF2-40B4-BE49-F238E27FC236}">
                <a16:creationId xmlns:a16="http://schemas.microsoft.com/office/drawing/2014/main" id="{A3BB38BA-9F68-AA0E-218F-F225C2F0EBB6}"/>
              </a:ext>
            </a:extLst>
          </p:cNvPr>
          <p:cNvGrpSpPr/>
          <p:nvPr/>
        </p:nvGrpSpPr>
        <p:grpSpPr>
          <a:xfrm>
            <a:off x="838200" y="2763320"/>
            <a:ext cx="3919519" cy="1141104"/>
            <a:chOff x="838200" y="2763320"/>
            <a:chExt cx="3919519" cy="1141104"/>
          </a:xfrm>
        </p:grpSpPr>
        <p:grpSp>
          <p:nvGrpSpPr>
            <p:cNvPr id="7" name="Group 6">
              <a:extLst>
                <a:ext uri="{FF2B5EF4-FFF2-40B4-BE49-F238E27FC236}">
                  <a16:creationId xmlns:a16="http://schemas.microsoft.com/office/drawing/2014/main" id="{7ED96E0F-0B49-3654-EEA1-6B45F6264A0F}"/>
                </a:ext>
              </a:extLst>
            </p:cNvPr>
            <p:cNvGrpSpPr/>
            <p:nvPr/>
          </p:nvGrpSpPr>
          <p:grpSpPr>
            <a:xfrm>
              <a:off x="838200" y="2763320"/>
              <a:ext cx="1846462" cy="475424"/>
              <a:chOff x="1069749" y="3191289"/>
              <a:chExt cx="1846462" cy="475424"/>
            </a:xfrm>
          </p:grpSpPr>
          <p:sp>
            <p:nvSpPr>
              <p:cNvPr id="5" name="Rectangle 4">
                <a:extLst>
                  <a:ext uri="{FF2B5EF4-FFF2-40B4-BE49-F238E27FC236}">
                    <a16:creationId xmlns:a16="http://schemas.microsoft.com/office/drawing/2014/main" id="{4F139250-D831-B444-5E15-CB3C00243D29}"/>
                  </a:ext>
                </a:extLst>
              </p:cNvPr>
              <p:cNvSpPr/>
              <p:nvPr/>
            </p:nvSpPr>
            <p:spPr>
              <a:xfrm>
                <a:off x="1069749" y="3191291"/>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Fira Code" panose="020B0809050000020004" pitchFamily="49" charset="0"/>
                    <a:ea typeface="Fira Code" panose="020B0809050000020004" pitchFamily="49" charset="0"/>
                    <a:cs typeface="Fira Code" panose="020B0809050000020004" pitchFamily="49" charset="0"/>
                  </a:rPr>
                  <a:t>P</a:t>
                </a:r>
              </a:p>
            </p:txBody>
          </p:sp>
          <p:sp>
            <p:nvSpPr>
              <p:cNvPr id="6" name="Rectangle 5">
                <a:extLst>
                  <a:ext uri="{FF2B5EF4-FFF2-40B4-BE49-F238E27FC236}">
                    <a16:creationId xmlns:a16="http://schemas.microsoft.com/office/drawing/2014/main" id="{D50CD95F-CB58-2F1C-05E1-7F775ABE6368}"/>
                  </a:ext>
                </a:extLst>
              </p:cNvPr>
              <p:cNvSpPr/>
              <p:nvPr/>
            </p:nvSpPr>
            <p:spPr>
              <a:xfrm>
                <a:off x="1543898"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10" name="Rectangle 9">
                <a:extLst>
                  <a:ext uri="{FF2B5EF4-FFF2-40B4-BE49-F238E27FC236}">
                    <a16:creationId xmlns:a16="http://schemas.microsoft.com/office/drawing/2014/main" id="{660F1224-8021-57E1-4013-C5C7A5974D5D}"/>
                  </a:ext>
                </a:extLst>
              </p:cNvPr>
              <p:cNvSpPr/>
              <p:nvPr/>
            </p:nvSpPr>
            <p:spPr>
              <a:xfrm>
                <a:off x="2018047" y="3191290"/>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Fira Code" panose="020B0809050000020004" pitchFamily="49" charset="0"/>
                    <a:ea typeface="Fira Code" panose="020B0809050000020004" pitchFamily="49" charset="0"/>
                    <a:cs typeface="Fira Code" panose="020B0809050000020004" pitchFamily="49" charset="0"/>
                  </a:rPr>
                  <a:t>Q</a:t>
                </a:r>
              </a:p>
            </p:txBody>
          </p:sp>
          <p:sp>
            <p:nvSpPr>
              <p:cNvPr id="11" name="Rectangle 10">
                <a:extLst>
                  <a:ext uri="{FF2B5EF4-FFF2-40B4-BE49-F238E27FC236}">
                    <a16:creationId xmlns:a16="http://schemas.microsoft.com/office/drawing/2014/main" id="{5B2BA724-EFF2-FAB1-08A2-2D713CECA470}"/>
                  </a:ext>
                </a:extLst>
              </p:cNvPr>
              <p:cNvSpPr/>
              <p:nvPr/>
            </p:nvSpPr>
            <p:spPr>
              <a:xfrm>
                <a:off x="2492196"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grpSp>
        <p:grpSp>
          <p:nvGrpSpPr>
            <p:cNvPr id="3" name="Group 2">
              <a:extLst>
                <a:ext uri="{FF2B5EF4-FFF2-40B4-BE49-F238E27FC236}">
                  <a16:creationId xmlns:a16="http://schemas.microsoft.com/office/drawing/2014/main" id="{7D5D4F13-D304-189A-C3BF-F63AED8DFC9D}"/>
                </a:ext>
              </a:extLst>
            </p:cNvPr>
            <p:cNvGrpSpPr/>
            <p:nvPr/>
          </p:nvGrpSpPr>
          <p:grpSpPr>
            <a:xfrm>
              <a:off x="2916087" y="2763320"/>
              <a:ext cx="1841632" cy="475424"/>
              <a:chOff x="2966345" y="3191286"/>
              <a:chExt cx="1841632" cy="475424"/>
            </a:xfrm>
          </p:grpSpPr>
          <p:sp>
            <p:nvSpPr>
              <p:cNvPr id="12" name="Rectangle 11">
                <a:extLst>
                  <a:ext uri="{FF2B5EF4-FFF2-40B4-BE49-F238E27FC236}">
                    <a16:creationId xmlns:a16="http://schemas.microsoft.com/office/drawing/2014/main" id="{1FED841E-46EC-D126-61F3-47021D6B404A}"/>
                  </a:ext>
                </a:extLst>
              </p:cNvPr>
              <p:cNvSpPr/>
              <p:nvPr/>
            </p:nvSpPr>
            <p:spPr>
              <a:xfrm>
                <a:off x="2966345" y="3191288"/>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16" name="Rectangle 15">
                <a:extLst>
                  <a:ext uri="{FF2B5EF4-FFF2-40B4-BE49-F238E27FC236}">
                    <a16:creationId xmlns:a16="http://schemas.microsoft.com/office/drawing/2014/main" id="{A59C2A2A-1AC1-FFF4-8712-3D2B1ACBC869}"/>
                  </a:ext>
                </a:extLst>
              </p:cNvPr>
              <p:cNvSpPr/>
              <p:nvPr/>
            </p:nvSpPr>
            <p:spPr>
              <a:xfrm>
                <a:off x="3435664" y="3191287"/>
                <a:ext cx="424015" cy="475423"/>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Fira Code" panose="020B0809050000020004" pitchFamily="49" charset="0"/>
                    <a:ea typeface="Fira Code" panose="020B0809050000020004" pitchFamily="49" charset="0"/>
                    <a:cs typeface="Fira Code" panose="020B0809050000020004" pitchFamily="49" charset="0"/>
                  </a:rPr>
                  <a:t>R</a:t>
                </a:r>
              </a:p>
            </p:txBody>
          </p:sp>
          <p:sp>
            <p:nvSpPr>
              <p:cNvPr id="17" name="Rectangle 16">
                <a:extLst>
                  <a:ext uri="{FF2B5EF4-FFF2-40B4-BE49-F238E27FC236}">
                    <a16:creationId xmlns:a16="http://schemas.microsoft.com/office/drawing/2014/main" id="{AA0FCD3C-4C5D-5132-79EB-9C78A1F36D03}"/>
                  </a:ext>
                </a:extLst>
              </p:cNvPr>
              <p:cNvSpPr/>
              <p:nvPr/>
            </p:nvSpPr>
            <p:spPr>
              <a:xfrm>
                <a:off x="3909813" y="3191287"/>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18" name="Rectangle 17">
                <a:extLst>
                  <a:ext uri="{FF2B5EF4-FFF2-40B4-BE49-F238E27FC236}">
                    <a16:creationId xmlns:a16="http://schemas.microsoft.com/office/drawing/2014/main" id="{04686EF6-1F67-B92A-A61B-9BD32B9F9FA1}"/>
                  </a:ext>
                </a:extLst>
              </p:cNvPr>
              <p:cNvSpPr/>
              <p:nvPr/>
            </p:nvSpPr>
            <p:spPr>
              <a:xfrm>
                <a:off x="4383962" y="3191286"/>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Fira Code" panose="020B0809050000020004" pitchFamily="49" charset="0"/>
                    <a:ea typeface="Fira Code" panose="020B0809050000020004" pitchFamily="49" charset="0"/>
                    <a:cs typeface="Fira Code" panose="020B0809050000020004" pitchFamily="49" charset="0"/>
                  </a:rPr>
                  <a:t>S</a:t>
                </a:r>
              </a:p>
            </p:txBody>
          </p:sp>
        </p:grpSp>
        <p:grpSp>
          <p:nvGrpSpPr>
            <p:cNvPr id="4" name="Group 3">
              <a:extLst>
                <a:ext uri="{FF2B5EF4-FFF2-40B4-BE49-F238E27FC236}">
                  <a16:creationId xmlns:a16="http://schemas.microsoft.com/office/drawing/2014/main" id="{5A34974B-57E3-0ADF-7479-6042D7C6E069}"/>
                </a:ext>
              </a:extLst>
            </p:cNvPr>
            <p:cNvGrpSpPr/>
            <p:nvPr/>
          </p:nvGrpSpPr>
          <p:grpSpPr>
            <a:xfrm>
              <a:off x="838200" y="3429000"/>
              <a:ext cx="1846462" cy="475424"/>
              <a:chOff x="1069749" y="3191289"/>
              <a:chExt cx="1846462" cy="475424"/>
            </a:xfrm>
          </p:grpSpPr>
          <p:sp>
            <p:nvSpPr>
              <p:cNvPr id="9" name="Rectangle 8">
                <a:extLst>
                  <a:ext uri="{FF2B5EF4-FFF2-40B4-BE49-F238E27FC236}">
                    <a16:creationId xmlns:a16="http://schemas.microsoft.com/office/drawing/2014/main" id="{7B3A2E98-B1B4-FEBE-425C-F2E60CFB0243}"/>
                  </a:ext>
                </a:extLst>
              </p:cNvPr>
              <p:cNvSpPr/>
              <p:nvPr/>
            </p:nvSpPr>
            <p:spPr>
              <a:xfrm>
                <a:off x="1069749" y="3191291"/>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Fira Code" panose="020B0809050000020004" pitchFamily="49" charset="0"/>
                    <a:ea typeface="Fira Code" panose="020B0809050000020004" pitchFamily="49" charset="0"/>
                    <a:cs typeface="Fira Code" panose="020B0809050000020004" pitchFamily="49" charset="0"/>
                  </a:rPr>
                  <a:t>T</a:t>
                </a:r>
              </a:p>
            </p:txBody>
          </p:sp>
          <p:sp>
            <p:nvSpPr>
              <p:cNvPr id="13" name="Rectangle 12">
                <a:extLst>
                  <a:ext uri="{FF2B5EF4-FFF2-40B4-BE49-F238E27FC236}">
                    <a16:creationId xmlns:a16="http://schemas.microsoft.com/office/drawing/2014/main" id="{F3FF9841-2233-B98C-7BDB-F431F89F3A49}"/>
                  </a:ext>
                </a:extLst>
              </p:cNvPr>
              <p:cNvSpPr/>
              <p:nvPr/>
            </p:nvSpPr>
            <p:spPr>
              <a:xfrm>
                <a:off x="1543898"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14" name="Rectangle 13">
                <a:extLst>
                  <a:ext uri="{FF2B5EF4-FFF2-40B4-BE49-F238E27FC236}">
                    <a16:creationId xmlns:a16="http://schemas.microsoft.com/office/drawing/2014/main" id="{DC5B5B87-CFF3-6BC6-5461-0574252CDF75}"/>
                  </a:ext>
                </a:extLst>
              </p:cNvPr>
              <p:cNvSpPr/>
              <p:nvPr/>
            </p:nvSpPr>
            <p:spPr>
              <a:xfrm>
                <a:off x="2018047" y="3191290"/>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Fira Code" panose="020B0809050000020004" pitchFamily="49" charset="0"/>
                    <a:ea typeface="Fira Code" panose="020B0809050000020004" pitchFamily="49" charset="0"/>
                    <a:cs typeface="Fira Code" panose="020B0809050000020004" pitchFamily="49" charset="0"/>
                  </a:rPr>
                  <a:t>U</a:t>
                </a:r>
              </a:p>
            </p:txBody>
          </p:sp>
          <p:sp>
            <p:nvSpPr>
              <p:cNvPr id="15" name="Rectangle 14">
                <a:extLst>
                  <a:ext uri="{FF2B5EF4-FFF2-40B4-BE49-F238E27FC236}">
                    <a16:creationId xmlns:a16="http://schemas.microsoft.com/office/drawing/2014/main" id="{6D6A1458-6DB0-4BD3-0127-09CA30DC95E5}"/>
                  </a:ext>
                </a:extLst>
              </p:cNvPr>
              <p:cNvSpPr/>
              <p:nvPr/>
            </p:nvSpPr>
            <p:spPr>
              <a:xfrm>
                <a:off x="2492196"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grpSp>
        <p:grpSp>
          <p:nvGrpSpPr>
            <p:cNvPr id="19" name="Group 18">
              <a:extLst>
                <a:ext uri="{FF2B5EF4-FFF2-40B4-BE49-F238E27FC236}">
                  <a16:creationId xmlns:a16="http://schemas.microsoft.com/office/drawing/2014/main" id="{2052533D-F1A1-2331-8C2E-68EE4227E347}"/>
                </a:ext>
              </a:extLst>
            </p:cNvPr>
            <p:cNvGrpSpPr/>
            <p:nvPr/>
          </p:nvGrpSpPr>
          <p:grpSpPr>
            <a:xfrm>
              <a:off x="2888605" y="3429000"/>
              <a:ext cx="1846462" cy="475424"/>
              <a:chOff x="1069749" y="3191289"/>
              <a:chExt cx="1846462" cy="475424"/>
            </a:xfrm>
          </p:grpSpPr>
          <p:sp>
            <p:nvSpPr>
              <p:cNvPr id="21" name="Rectangle 20">
                <a:extLst>
                  <a:ext uri="{FF2B5EF4-FFF2-40B4-BE49-F238E27FC236}">
                    <a16:creationId xmlns:a16="http://schemas.microsoft.com/office/drawing/2014/main" id="{03566E2B-DCA8-311B-A20B-1A9EBB36041C}"/>
                  </a:ext>
                </a:extLst>
              </p:cNvPr>
              <p:cNvSpPr/>
              <p:nvPr/>
            </p:nvSpPr>
            <p:spPr>
              <a:xfrm>
                <a:off x="1069749" y="3191291"/>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Fira Code" panose="020B0809050000020004" pitchFamily="49" charset="0"/>
                    <a:ea typeface="Fira Code" panose="020B0809050000020004" pitchFamily="49" charset="0"/>
                    <a:cs typeface="Fira Code" panose="020B0809050000020004" pitchFamily="49" charset="0"/>
                  </a:rPr>
                  <a:t>V</a:t>
                </a:r>
              </a:p>
            </p:txBody>
          </p:sp>
          <p:sp>
            <p:nvSpPr>
              <p:cNvPr id="22" name="Rectangle 21">
                <a:extLst>
                  <a:ext uri="{FF2B5EF4-FFF2-40B4-BE49-F238E27FC236}">
                    <a16:creationId xmlns:a16="http://schemas.microsoft.com/office/drawing/2014/main" id="{A7186CE1-AABC-E77F-B887-3D32665D016F}"/>
                  </a:ext>
                </a:extLst>
              </p:cNvPr>
              <p:cNvSpPr/>
              <p:nvPr/>
            </p:nvSpPr>
            <p:spPr>
              <a:xfrm>
                <a:off x="1543898"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23" name="Rectangle 22">
                <a:extLst>
                  <a:ext uri="{FF2B5EF4-FFF2-40B4-BE49-F238E27FC236}">
                    <a16:creationId xmlns:a16="http://schemas.microsoft.com/office/drawing/2014/main" id="{B6CD671D-8414-F6ED-5E9A-125D8352B7D8}"/>
                  </a:ext>
                </a:extLst>
              </p:cNvPr>
              <p:cNvSpPr/>
              <p:nvPr/>
            </p:nvSpPr>
            <p:spPr>
              <a:xfrm>
                <a:off x="2018047" y="3191290"/>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24" name="Rectangle 23">
                <a:extLst>
                  <a:ext uri="{FF2B5EF4-FFF2-40B4-BE49-F238E27FC236}">
                    <a16:creationId xmlns:a16="http://schemas.microsoft.com/office/drawing/2014/main" id="{DF10F7D3-EE6F-650D-D068-422CD48B2C7E}"/>
                  </a:ext>
                </a:extLst>
              </p:cNvPr>
              <p:cNvSpPr/>
              <p:nvPr/>
            </p:nvSpPr>
            <p:spPr>
              <a:xfrm>
                <a:off x="2492196"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Fira Code" panose="020B0809050000020004" pitchFamily="49" charset="0"/>
                    <a:ea typeface="Fira Code" panose="020B0809050000020004" pitchFamily="49" charset="0"/>
                    <a:cs typeface="Fira Code" panose="020B0809050000020004" pitchFamily="49" charset="0"/>
                  </a:rPr>
                  <a:t>X</a:t>
                </a:r>
              </a:p>
            </p:txBody>
          </p:sp>
        </p:grpSp>
      </p:grpSp>
      <p:sp>
        <p:nvSpPr>
          <p:cNvPr id="27" name="TextBox 26">
            <a:extLst>
              <a:ext uri="{FF2B5EF4-FFF2-40B4-BE49-F238E27FC236}">
                <a16:creationId xmlns:a16="http://schemas.microsoft.com/office/drawing/2014/main" id="{85FF9E7D-ABDA-5EBE-208C-62BC29E921A4}"/>
              </a:ext>
            </a:extLst>
          </p:cNvPr>
          <p:cNvSpPr txBox="1"/>
          <p:nvPr/>
        </p:nvSpPr>
        <p:spPr>
          <a:xfrm>
            <a:off x="684385" y="4311374"/>
            <a:ext cx="4151549" cy="400110"/>
          </a:xfrm>
          <a:prstGeom prst="rect">
            <a:avLst/>
          </a:prstGeom>
          <a:noFill/>
        </p:spPr>
        <p:txBody>
          <a:bodyPr wrap="square">
            <a:spAutoFit/>
          </a:bodyPr>
          <a:lstStyle/>
          <a:p>
            <a:r>
              <a:rPr lang="en-IN" sz="1000" dirty="0">
                <a:solidFill>
                  <a:srgbClr val="00A4A6"/>
                </a:solidFill>
                <a:latin typeface="Fira Code" panose="020B0809050000020004" pitchFamily="49" charset="0"/>
                <a:ea typeface="Fira Code" panose="020B0809050000020004" pitchFamily="49" charset="0"/>
                <a:cs typeface="Fira Code" panose="020B0809050000020004" pitchFamily="49" charset="0"/>
              </a:rPr>
              <a:t>Example-3: </a:t>
            </a:r>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consider a 1-D grid with 4 thread block with 4 threads per block as shown below.</a:t>
            </a:r>
          </a:p>
        </p:txBody>
      </p:sp>
    </p:spTree>
    <p:extLst>
      <p:ext uri="{BB962C8B-B14F-4D97-AF65-F5344CB8AC3E}">
        <p14:creationId xmlns:p14="http://schemas.microsoft.com/office/powerpoint/2010/main" val="4205085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2F896-A615-041B-3308-3D159ADC75F1}"/>
              </a:ext>
            </a:extLst>
          </p:cNvPr>
          <p:cNvSpPr>
            <a:spLocks noGrp="1"/>
          </p:cNvSpPr>
          <p:nvPr>
            <p:ph type="title"/>
          </p:nvPr>
        </p:nvSpPr>
        <p:spPr/>
        <p:txBody>
          <a:bodyPr/>
          <a:lstStyle/>
          <a:p>
            <a:r>
              <a:rPr lang="en-US" i="0" dirty="0">
                <a:solidFill>
                  <a:srgbClr val="00A4A6"/>
                </a:solidFill>
                <a:effectLst/>
                <a:latin typeface="Fira Code" panose="020B0809050000020004" pitchFamily="49" charset="0"/>
                <a:ea typeface="Fira Code" panose="020B0809050000020004" pitchFamily="49" charset="0"/>
                <a:cs typeface="Fira Code" panose="020B0809050000020004" pitchFamily="49" charset="0"/>
              </a:rPr>
              <a:t>Organization of thread in a CUDA program</a:t>
            </a:r>
            <a:endParaRPr lang="en-IN" dirty="0">
              <a:solidFill>
                <a:srgbClr val="00A4A6"/>
              </a:solidFill>
              <a:latin typeface="Fira Code" panose="020B0809050000020004" pitchFamily="49" charset="0"/>
              <a:ea typeface="Fira Code" panose="020B0809050000020004" pitchFamily="49" charset="0"/>
              <a:cs typeface="Fira Code" panose="020B0809050000020004" pitchFamily="49" charset="0"/>
            </a:endParaRPr>
          </a:p>
        </p:txBody>
      </p:sp>
      <p:pic>
        <p:nvPicPr>
          <p:cNvPr id="37" name="Picture 36">
            <a:extLst>
              <a:ext uri="{FF2B5EF4-FFF2-40B4-BE49-F238E27FC236}">
                <a16:creationId xmlns:a16="http://schemas.microsoft.com/office/drawing/2014/main" id="{BBE3E5A3-EE5B-104F-0B46-840E9A0804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1469" y="183800"/>
            <a:ext cx="605135" cy="353809"/>
          </a:xfrm>
          <a:prstGeom prst="rect">
            <a:avLst/>
          </a:prstGeom>
        </p:spPr>
      </p:pic>
      <p:pic>
        <p:nvPicPr>
          <p:cNvPr id="38" name="Picture 37">
            <a:extLst>
              <a:ext uri="{FF2B5EF4-FFF2-40B4-BE49-F238E27FC236}">
                <a16:creationId xmlns:a16="http://schemas.microsoft.com/office/drawing/2014/main" id="{64B749E6-1C52-A25D-0247-C795426C00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7785" y="225414"/>
            <a:ext cx="789415" cy="279420"/>
          </a:xfrm>
          <a:prstGeom prst="rect">
            <a:avLst/>
          </a:prstGeom>
        </p:spPr>
      </p:pic>
      <p:graphicFrame>
        <p:nvGraphicFramePr>
          <p:cNvPr id="20" name="Table 19">
            <a:extLst>
              <a:ext uri="{FF2B5EF4-FFF2-40B4-BE49-F238E27FC236}">
                <a16:creationId xmlns:a16="http://schemas.microsoft.com/office/drawing/2014/main" id="{EE8FDAF4-99E8-CD21-18C7-253536AB2E18}"/>
              </a:ext>
            </a:extLst>
          </p:cNvPr>
          <p:cNvGraphicFramePr>
            <a:graphicFrameLocks noGrp="1"/>
          </p:cNvGraphicFramePr>
          <p:nvPr>
            <p:extLst>
              <p:ext uri="{D42A27DB-BD31-4B8C-83A1-F6EECF244321}">
                <p14:modId xmlns:p14="http://schemas.microsoft.com/office/powerpoint/2010/main" val="3230686950"/>
              </p:ext>
            </p:extLst>
          </p:nvPr>
        </p:nvGraphicFramePr>
        <p:xfrm>
          <a:off x="5410950" y="2763320"/>
          <a:ext cx="5468701" cy="2866822"/>
        </p:xfrm>
        <a:graphic>
          <a:graphicData uri="http://schemas.openxmlformats.org/drawingml/2006/table">
            <a:tbl>
              <a:tblPr firstRow="1" bandRow="1">
                <a:tableStyleId>{5C22544A-7EE6-4342-B048-85BDC9FD1C3A}</a:tableStyleId>
              </a:tblPr>
              <a:tblGrid>
                <a:gridCol w="1198270">
                  <a:extLst>
                    <a:ext uri="{9D8B030D-6E8A-4147-A177-3AD203B41FA5}">
                      <a16:colId xmlns:a16="http://schemas.microsoft.com/office/drawing/2014/main" val="224692730"/>
                    </a:ext>
                  </a:extLst>
                </a:gridCol>
                <a:gridCol w="1423477">
                  <a:extLst>
                    <a:ext uri="{9D8B030D-6E8A-4147-A177-3AD203B41FA5}">
                      <a16:colId xmlns:a16="http://schemas.microsoft.com/office/drawing/2014/main" val="3713863824"/>
                    </a:ext>
                  </a:extLst>
                </a:gridCol>
                <a:gridCol w="1423477">
                  <a:extLst>
                    <a:ext uri="{9D8B030D-6E8A-4147-A177-3AD203B41FA5}">
                      <a16:colId xmlns:a16="http://schemas.microsoft.com/office/drawing/2014/main" val="371718694"/>
                    </a:ext>
                  </a:extLst>
                </a:gridCol>
                <a:gridCol w="1423477">
                  <a:extLst>
                    <a:ext uri="{9D8B030D-6E8A-4147-A177-3AD203B41FA5}">
                      <a16:colId xmlns:a16="http://schemas.microsoft.com/office/drawing/2014/main" val="1604865304"/>
                    </a:ext>
                  </a:extLst>
                </a:gridCol>
              </a:tblGrid>
              <a:tr h="313006">
                <a:tc>
                  <a:txBody>
                    <a:bodyPr/>
                    <a:lstStyle/>
                    <a:p>
                      <a:r>
                        <a:rPr lang="en-IN" sz="1000" b="0" dirty="0">
                          <a:solidFill>
                            <a:srgbClr val="B292FF"/>
                          </a:solidFill>
                          <a:latin typeface="Fira Code" panose="020B0809050000020004" pitchFamily="49" charset="0"/>
                          <a:ea typeface="Fira Code" panose="020B0809050000020004" pitchFamily="49" charset="0"/>
                          <a:cs typeface="Fira Code" panose="020B0809050000020004" pitchFamily="49" charset="0"/>
                        </a:rPr>
                        <a:t>Thread Name</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b="0" dirty="0" err="1">
                          <a:solidFill>
                            <a:srgbClr val="B292FF"/>
                          </a:solidFill>
                          <a:latin typeface="Fira Code" panose="020B0809050000020004" pitchFamily="49" charset="0"/>
                          <a:ea typeface="Fira Code" panose="020B0809050000020004" pitchFamily="49" charset="0"/>
                          <a:cs typeface="Fira Code" panose="020B0809050000020004" pitchFamily="49" charset="0"/>
                        </a:rPr>
                        <a:t>ThreadIdx.X</a:t>
                      </a:r>
                      <a:endParaRPr lang="en-IN" sz="1000" b="0" dirty="0">
                        <a:solidFill>
                          <a:srgbClr val="B292FF"/>
                        </a:solidFill>
                        <a:latin typeface="Fira Code" panose="020B0809050000020004" pitchFamily="49" charset="0"/>
                        <a:ea typeface="Fira Code" panose="020B0809050000020004" pitchFamily="49" charset="0"/>
                        <a:cs typeface="Fira Code" panose="020B0809050000020004" pitchFamily="49"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b="0" dirty="0" err="1">
                          <a:solidFill>
                            <a:srgbClr val="B292FF"/>
                          </a:solidFill>
                          <a:latin typeface="Fira Code" panose="020B0809050000020004" pitchFamily="49" charset="0"/>
                          <a:ea typeface="Fira Code" panose="020B0809050000020004" pitchFamily="49" charset="0"/>
                          <a:cs typeface="Fira Code" panose="020B0809050000020004" pitchFamily="49" charset="0"/>
                        </a:rPr>
                        <a:t>ThreadIdx.Y</a:t>
                      </a:r>
                      <a:endParaRPr lang="en-IN" sz="1000" b="0" dirty="0">
                        <a:solidFill>
                          <a:srgbClr val="B292FF"/>
                        </a:solidFill>
                        <a:latin typeface="Fira Code" panose="020B0809050000020004" pitchFamily="49" charset="0"/>
                        <a:ea typeface="Fira Code" panose="020B0809050000020004" pitchFamily="49" charset="0"/>
                        <a:cs typeface="Fira Code" panose="020B0809050000020004" pitchFamily="49"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b="0" dirty="0" err="1">
                          <a:solidFill>
                            <a:srgbClr val="B292FF"/>
                          </a:solidFill>
                          <a:latin typeface="Fira Code" panose="020B0809050000020004" pitchFamily="49" charset="0"/>
                          <a:ea typeface="Fira Code" panose="020B0809050000020004" pitchFamily="49" charset="0"/>
                          <a:cs typeface="Fira Code" panose="020B0809050000020004" pitchFamily="49" charset="0"/>
                        </a:rPr>
                        <a:t>ThreadIdx.Z</a:t>
                      </a:r>
                      <a:endParaRPr lang="en-IN" sz="1000" b="0" dirty="0">
                        <a:solidFill>
                          <a:srgbClr val="B292FF"/>
                        </a:solidFill>
                        <a:latin typeface="Fira Code" panose="020B0809050000020004" pitchFamily="49" charset="0"/>
                        <a:ea typeface="Fira Code" panose="020B0809050000020004" pitchFamily="49" charset="0"/>
                        <a:cs typeface="Fira Code" panose="020B0809050000020004" pitchFamily="49"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3503882316"/>
                  </a:ext>
                </a:extLst>
              </a:tr>
              <a:tr h="319227">
                <a:tc>
                  <a:txBody>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P</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1197455003"/>
                  </a:ext>
                </a:extLst>
              </a:tr>
              <a:tr h="319227">
                <a:tc>
                  <a:txBody>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Q</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2</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1</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1689815748"/>
                  </a:ext>
                </a:extLst>
              </a:tr>
              <a:tr h="319227">
                <a:tc>
                  <a:txBody>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R</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2530819519"/>
                  </a:ext>
                </a:extLst>
              </a:tr>
              <a:tr h="319227">
                <a:tc>
                  <a:txBody>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S</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3</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1</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3669138295"/>
                  </a:ext>
                </a:extLst>
              </a:tr>
              <a:tr h="319227">
                <a:tc>
                  <a:txBody>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T</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1</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2633503830"/>
                  </a:ext>
                </a:extLst>
              </a:tr>
              <a:tr h="319227">
                <a:tc>
                  <a:txBody>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U</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1</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31085673"/>
                  </a:ext>
                </a:extLst>
              </a:tr>
              <a:tr h="319227">
                <a:tc>
                  <a:txBody>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X</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1</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1132945044"/>
                  </a:ext>
                </a:extLst>
              </a:tr>
              <a:tr h="319227">
                <a:tc>
                  <a:txBody>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Y</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1</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1</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3028281871"/>
                  </a:ext>
                </a:extLst>
              </a:tr>
            </a:tbl>
          </a:graphicData>
        </a:graphic>
      </p:graphicFrame>
      <p:sp>
        <p:nvSpPr>
          <p:cNvPr id="27" name="TextBox 26">
            <a:extLst>
              <a:ext uri="{FF2B5EF4-FFF2-40B4-BE49-F238E27FC236}">
                <a16:creationId xmlns:a16="http://schemas.microsoft.com/office/drawing/2014/main" id="{85FF9E7D-ABDA-5EBE-208C-62BC29E921A4}"/>
              </a:ext>
            </a:extLst>
          </p:cNvPr>
          <p:cNvSpPr txBox="1"/>
          <p:nvPr/>
        </p:nvSpPr>
        <p:spPr>
          <a:xfrm>
            <a:off x="655517" y="4498337"/>
            <a:ext cx="4151549" cy="400110"/>
          </a:xfrm>
          <a:prstGeom prst="rect">
            <a:avLst/>
          </a:prstGeom>
          <a:noFill/>
        </p:spPr>
        <p:txBody>
          <a:bodyPr wrap="square">
            <a:spAutoFit/>
          </a:bodyPr>
          <a:lstStyle/>
          <a:p>
            <a:r>
              <a:rPr lang="en-IN" sz="1000" dirty="0">
                <a:solidFill>
                  <a:srgbClr val="00A4A6"/>
                </a:solidFill>
                <a:latin typeface="Fira Code" panose="020B0809050000020004" pitchFamily="49" charset="0"/>
                <a:ea typeface="Fira Code" panose="020B0809050000020004" pitchFamily="49" charset="0"/>
                <a:cs typeface="Fira Code" panose="020B0809050000020004" pitchFamily="49" charset="0"/>
              </a:rPr>
              <a:t>Example-4: </a:t>
            </a:r>
            <a:r>
              <a:rPr lang="en-US"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consider a 1-D grid with 4 thread block with 8 threads per block as shown below.</a:t>
            </a:r>
            <a:endPar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endParaRPr>
          </a:p>
        </p:txBody>
      </p:sp>
      <p:grpSp>
        <p:nvGrpSpPr>
          <p:cNvPr id="67" name="Group 66">
            <a:extLst>
              <a:ext uri="{FF2B5EF4-FFF2-40B4-BE49-F238E27FC236}">
                <a16:creationId xmlns:a16="http://schemas.microsoft.com/office/drawing/2014/main" id="{D26FE81F-0236-862E-E43C-6C5958A5F8CD}"/>
              </a:ext>
            </a:extLst>
          </p:cNvPr>
          <p:cNvGrpSpPr/>
          <p:nvPr/>
        </p:nvGrpSpPr>
        <p:grpSpPr>
          <a:xfrm>
            <a:off x="772858" y="2386781"/>
            <a:ext cx="3288393" cy="1841090"/>
            <a:chOff x="772858" y="2386781"/>
            <a:chExt cx="3288393" cy="1841090"/>
          </a:xfrm>
        </p:grpSpPr>
        <p:sp>
          <p:nvSpPr>
            <p:cNvPr id="63" name="Rectangle 62">
              <a:extLst>
                <a:ext uri="{FF2B5EF4-FFF2-40B4-BE49-F238E27FC236}">
                  <a16:creationId xmlns:a16="http://schemas.microsoft.com/office/drawing/2014/main" id="{8B576C14-3A2A-2F66-3C48-2003AE189275}"/>
                </a:ext>
              </a:extLst>
            </p:cNvPr>
            <p:cNvSpPr/>
            <p:nvPr/>
          </p:nvSpPr>
          <p:spPr>
            <a:xfrm>
              <a:off x="2518086" y="2386781"/>
              <a:ext cx="1543165" cy="868683"/>
            </a:xfrm>
            <a:prstGeom prst="rect">
              <a:avLst/>
            </a:prstGeom>
            <a:solidFill>
              <a:srgbClr val="00A4A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Rectangle 61">
              <a:extLst>
                <a:ext uri="{FF2B5EF4-FFF2-40B4-BE49-F238E27FC236}">
                  <a16:creationId xmlns:a16="http://schemas.microsoft.com/office/drawing/2014/main" id="{0D2A9673-32F7-AE09-7A2E-774F0D045996}"/>
                </a:ext>
              </a:extLst>
            </p:cNvPr>
            <p:cNvSpPr/>
            <p:nvPr/>
          </p:nvSpPr>
          <p:spPr>
            <a:xfrm>
              <a:off x="772858" y="2387762"/>
              <a:ext cx="1543165" cy="868683"/>
            </a:xfrm>
            <a:prstGeom prst="rect">
              <a:avLst/>
            </a:prstGeom>
            <a:solidFill>
              <a:srgbClr val="00A4A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6" name="Group 65">
              <a:extLst>
                <a:ext uri="{FF2B5EF4-FFF2-40B4-BE49-F238E27FC236}">
                  <a16:creationId xmlns:a16="http://schemas.microsoft.com/office/drawing/2014/main" id="{18092373-75D5-EB4C-6484-92A51DA636BC}"/>
                </a:ext>
              </a:extLst>
            </p:cNvPr>
            <p:cNvGrpSpPr/>
            <p:nvPr/>
          </p:nvGrpSpPr>
          <p:grpSpPr>
            <a:xfrm>
              <a:off x="782677" y="2417258"/>
              <a:ext cx="3276592" cy="1810613"/>
              <a:chOff x="782677" y="2417258"/>
              <a:chExt cx="3276592" cy="1810613"/>
            </a:xfrm>
          </p:grpSpPr>
          <p:sp>
            <p:nvSpPr>
              <p:cNvPr id="64" name="Rectangle 63">
                <a:extLst>
                  <a:ext uri="{FF2B5EF4-FFF2-40B4-BE49-F238E27FC236}">
                    <a16:creationId xmlns:a16="http://schemas.microsoft.com/office/drawing/2014/main" id="{417B83A7-6D05-AC99-8286-51A2B019290C}"/>
                  </a:ext>
                </a:extLst>
              </p:cNvPr>
              <p:cNvSpPr/>
              <p:nvPr/>
            </p:nvSpPr>
            <p:spPr>
              <a:xfrm>
                <a:off x="782677" y="3359188"/>
                <a:ext cx="1543165" cy="868683"/>
              </a:xfrm>
              <a:prstGeom prst="rect">
                <a:avLst/>
              </a:prstGeom>
              <a:solidFill>
                <a:srgbClr val="00A4A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Rectangle 64">
                <a:extLst>
                  <a:ext uri="{FF2B5EF4-FFF2-40B4-BE49-F238E27FC236}">
                    <a16:creationId xmlns:a16="http://schemas.microsoft.com/office/drawing/2014/main" id="{C1500FF0-2B66-E26A-5505-4F5EA7DE80C8}"/>
                  </a:ext>
                </a:extLst>
              </p:cNvPr>
              <p:cNvSpPr/>
              <p:nvPr/>
            </p:nvSpPr>
            <p:spPr>
              <a:xfrm>
                <a:off x="2516104" y="3358211"/>
                <a:ext cx="1543165" cy="868683"/>
              </a:xfrm>
              <a:prstGeom prst="rect">
                <a:avLst/>
              </a:prstGeom>
              <a:solidFill>
                <a:srgbClr val="00A4A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B390936-CA37-C818-070F-9023EA8EAF58}"/>
                  </a:ext>
                </a:extLst>
              </p:cNvPr>
              <p:cNvGrpSpPr/>
              <p:nvPr/>
            </p:nvGrpSpPr>
            <p:grpSpPr>
              <a:xfrm>
                <a:off x="802354" y="2417260"/>
                <a:ext cx="1492495" cy="815586"/>
                <a:chOff x="802354" y="2417260"/>
                <a:chExt cx="1858255" cy="1011740"/>
              </a:xfrm>
            </p:grpSpPr>
            <p:grpSp>
              <p:nvGrpSpPr>
                <p:cNvPr id="7" name="Group 6">
                  <a:extLst>
                    <a:ext uri="{FF2B5EF4-FFF2-40B4-BE49-F238E27FC236}">
                      <a16:creationId xmlns:a16="http://schemas.microsoft.com/office/drawing/2014/main" id="{7ED96E0F-0B49-3654-EEA1-6B45F6264A0F}"/>
                    </a:ext>
                  </a:extLst>
                </p:cNvPr>
                <p:cNvGrpSpPr/>
                <p:nvPr/>
              </p:nvGrpSpPr>
              <p:grpSpPr>
                <a:xfrm>
                  <a:off x="802354" y="2417260"/>
                  <a:ext cx="1845267" cy="475424"/>
                  <a:chOff x="1069749" y="3191289"/>
                  <a:chExt cx="1846462" cy="475424"/>
                </a:xfrm>
              </p:grpSpPr>
              <p:sp>
                <p:nvSpPr>
                  <p:cNvPr id="5" name="Rectangle 4">
                    <a:extLst>
                      <a:ext uri="{FF2B5EF4-FFF2-40B4-BE49-F238E27FC236}">
                        <a16:creationId xmlns:a16="http://schemas.microsoft.com/office/drawing/2014/main" id="{4F139250-D831-B444-5E15-CB3C00243D29}"/>
                      </a:ext>
                    </a:extLst>
                  </p:cNvPr>
                  <p:cNvSpPr/>
                  <p:nvPr/>
                </p:nvSpPr>
                <p:spPr>
                  <a:xfrm>
                    <a:off x="1069749" y="3191291"/>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6" name="Rectangle 5">
                    <a:extLst>
                      <a:ext uri="{FF2B5EF4-FFF2-40B4-BE49-F238E27FC236}">
                        <a16:creationId xmlns:a16="http://schemas.microsoft.com/office/drawing/2014/main" id="{D50CD95F-CB58-2F1C-05E1-7F775ABE6368}"/>
                      </a:ext>
                    </a:extLst>
                  </p:cNvPr>
                  <p:cNvSpPr/>
                  <p:nvPr/>
                </p:nvSpPr>
                <p:spPr>
                  <a:xfrm>
                    <a:off x="1543898"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Fira Code" panose="020B0809050000020004" pitchFamily="49" charset="0"/>
                        <a:ea typeface="Fira Code" panose="020B0809050000020004" pitchFamily="49" charset="0"/>
                        <a:cs typeface="Fira Code" panose="020B0809050000020004" pitchFamily="49" charset="0"/>
                      </a:rPr>
                      <a:t>X</a:t>
                    </a:r>
                  </a:p>
                </p:txBody>
              </p:sp>
              <p:sp>
                <p:nvSpPr>
                  <p:cNvPr id="10" name="Rectangle 9">
                    <a:extLst>
                      <a:ext uri="{FF2B5EF4-FFF2-40B4-BE49-F238E27FC236}">
                        <a16:creationId xmlns:a16="http://schemas.microsoft.com/office/drawing/2014/main" id="{660F1224-8021-57E1-4013-C5C7A5974D5D}"/>
                      </a:ext>
                    </a:extLst>
                  </p:cNvPr>
                  <p:cNvSpPr/>
                  <p:nvPr/>
                </p:nvSpPr>
                <p:spPr>
                  <a:xfrm>
                    <a:off x="2018047" y="3191290"/>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11" name="Rectangle 10">
                    <a:extLst>
                      <a:ext uri="{FF2B5EF4-FFF2-40B4-BE49-F238E27FC236}">
                        <a16:creationId xmlns:a16="http://schemas.microsoft.com/office/drawing/2014/main" id="{5B2BA724-EFF2-FAB1-08A2-2D713CECA470}"/>
                      </a:ext>
                    </a:extLst>
                  </p:cNvPr>
                  <p:cNvSpPr/>
                  <p:nvPr/>
                </p:nvSpPr>
                <p:spPr>
                  <a:xfrm>
                    <a:off x="2492196"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grpSp>
            <p:grpSp>
              <p:nvGrpSpPr>
                <p:cNvPr id="4" name="Group 3">
                  <a:extLst>
                    <a:ext uri="{FF2B5EF4-FFF2-40B4-BE49-F238E27FC236}">
                      <a16:creationId xmlns:a16="http://schemas.microsoft.com/office/drawing/2014/main" id="{5A34974B-57E3-0ADF-7479-6042D7C6E069}"/>
                    </a:ext>
                  </a:extLst>
                </p:cNvPr>
                <p:cNvGrpSpPr/>
                <p:nvPr/>
              </p:nvGrpSpPr>
              <p:grpSpPr>
                <a:xfrm>
                  <a:off x="815342" y="2953576"/>
                  <a:ext cx="1845267" cy="475424"/>
                  <a:chOff x="1069749" y="3191289"/>
                  <a:chExt cx="1846462" cy="475424"/>
                </a:xfrm>
              </p:grpSpPr>
              <p:sp>
                <p:nvSpPr>
                  <p:cNvPr id="9" name="Rectangle 8">
                    <a:extLst>
                      <a:ext uri="{FF2B5EF4-FFF2-40B4-BE49-F238E27FC236}">
                        <a16:creationId xmlns:a16="http://schemas.microsoft.com/office/drawing/2014/main" id="{7B3A2E98-B1B4-FEBE-425C-F2E60CFB0243}"/>
                      </a:ext>
                    </a:extLst>
                  </p:cNvPr>
                  <p:cNvSpPr/>
                  <p:nvPr/>
                </p:nvSpPr>
                <p:spPr>
                  <a:xfrm>
                    <a:off x="1069749" y="3191291"/>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13" name="Rectangle 12">
                    <a:extLst>
                      <a:ext uri="{FF2B5EF4-FFF2-40B4-BE49-F238E27FC236}">
                        <a16:creationId xmlns:a16="http://schemas.microsoft.com/office/drawing/2014/main" id="{F3FF9841-2233-B98C-7BDB-F431F89F3A49}"/>
                      </a:ext>
                    </a:extLst>
                  </p:cNvPr>
                  <p:cNvSpPr/>
                  <p:nvPr/>
                </p:nvSpPr>
                <p:spPr>
                  <a:xfrm>
                    <a:off x="1543898"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Fira Code" panose="020B0809050000020004" pitchFamily="49" charset="0"/>
                        <a:ea typeface="Fira Code" panose="020B0809050000020004" pitchFamily="49" charset="0"/>
                        <a:cs typeface="Fira Code" panose="020B0809050000020004" pitchFamily="49" charset="0"/>
                      </a:rPr>
                      <a:t>Y</a:t>
                    </a:r>
                  </a:p>
                </p:txBody>
              </p:sp>
              <p:sp>
                <p:nvSpPr>
                  <p:cNvPr id="14" name="Rectangle 13">
                    <a:extLst>
                      <a:ext uri="{FF2B5EF4-FFF2-40B4-BE49-F238E27FC236}">
                        <a16:creationId xmlns:a16="http://schemas.microsoft.com/office/drawing/2014/main" id="{DC5B5B87-CFF3-6BC6-5461-0574252CDF75}"/>
                      </a:ext>
                    </a:extLst>
                  </p:cNvPr>
                  <p:cNvSpPr/>
                  <p:nvPr/>
                </p:nvSpPr>
                <p:spPr>
                  <a:xfrm>
                    <a:off x="2018047" y="3191290"/>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15" name="Rectangle 14">
                    <a:extLst>
                      <a:ext uri="{FF2B5EF4-FFF2-40B4-BE49-F238E27FC236}">
                        <a16:creationId xmlns:a16="http://schemas.microsoft.com/office/drawing/2014/main" id="{6D6A1458-6DB0-4BD3-0127-09CA30DC95E5}"/>
                      </a:ext>
                    </a:extLst>
                  </p:cNvPr>
                  <p:cNvSpPr/>
                  <p:nvPr/>
                </p:nvSpPr>
                <p:spPr>
                  <a:xfrm>
                    <a:off x="2492196"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grpSp>
          </p:grpSp>
          <p:grpSp>
            <p:nvGrpSpPr>
              <p:cNvPr id="26" name="Group 25">
                <a:extLst>
                  <a:ext uri="{FF2B5EF4-FFF2-40B4-BE49-F238E27FC236}">
                    <a16:creationId xmlns:a16="http://schemas.microsoft.com/office/drawing/2014/main" id="{A10416E9-9C34-39FE-0C57-B34A94AEC184}"/>
                  </a:ext>
                </a:extLst>
              </p:cNvPr>
              <p:cNvGrpSpPr/>
              <p:nvPr/>
            </p:nvGrpSpPr>
            <p:grpSpPr>
              <a:xfrm>
                <a:off x="2535788" y="2417258"/>
                <a:ext cx="1492495" cy="815586"/>
                <a:chOff x="802354" y="2417260"/>
                <a:chExt cx="1858255" cy="1011740"/>
              </a:xfrm>
            </p:grpSpPr>
            <p:grpSp>
              <p:nvGrpSpPr>
                <p:cNvPr id="28" name="Group 27">
                  <a:extLst>
                    <a:ext uri="{FF2B5EF4-FFF2-40B4-BE49-F238E27FC236}">
                      <a16:creationId xmlns:a16="http://schemas.microsoft.com/office/drawing/2014/main" id="{0939B619-3D7F-9CF4-10CF-C6AE88846B16}"/>
                    </a:ext>
                  </a:extLst>
                </p:cNvPr>
                <p:cNvGrpSpPr/>
                <p:nvPr/>
              </p:nvGrpSpPr>
              <p:grpSpPr>
                <a:xfrm>
                  <a:off x="802354" y="2417260"/>
                  <a:ext cx="1845267" cy="475424"/>
                  <a:chOff x="1069749" y="3191289"/>
                  <a:chExt cx="1846462" cy="475424"/>
                </a:xfrm>
              </p:grpSpPr>
              <p:sp>
                <p:nvSpPr>
                  <p:cNvPr id="34" name="Rectangle 33">
                    <a:extLst>
                      <a:ext uri="{FF2B5EF4-FFF2-40B4-BE49-F238E27FC236}">
                        <a16:creationId xmlns:a16="http://schemas.microsoft.com/office/drawing/2014/main" id="{72C2FE17-6C23-5B18-2ED1-BA77BA7B35CC}"/>
                      </a:ext>
                    </a:extLst>
                  </p:cNvPr>
                  <p:cNvSpPr/>
                  <p:nvPr/>
                </p:nvSpPr>
                <p:spPr>
                  <a:xfrm>
                    <a:off x="1069749" y="3191291"/>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Fira Code" panose="020B0809050000020004" pitchFamily="49" charset="0"/>
                        <a:ea typeface="Fira Code" panose="020B0809050000020004" pitchFamily="49" charset="0"/>
                        <a:cs typeface="Fira Code" panose="020B0809050000020004" pitchFamily="49" charset="0"/>
                      </a:rPr>
                      <a:t>P</a:t>
                    </a:r>
                  </a:p>
                </p:txBody>
              </p:sp>
              <p:sp>
                <p:nvSpPr>
                  <p:cNvPr id="35" name="Rectangle 34">
                    <a:extLst>
                      <a:ext uri="{FF2B5EF4-FFF2-40B4-BE49-F238E27FC236}">
                        <a16:creationId xmlns:a16="http://schemas.microsoft.com/office/drawing/2014/main" id="{FA73C346-91ED-5CA3-945B-C2F4C5BB4425}"/>
                      </a:ext>
                    </a:extLst>
                  </p:cNvPr>
                  <p:cNvSpPr/>
                  <p:nvPr/>
                </p:nvSpPr>
                <p:spPr>
                  <a:xfrm>
                    <a:off x="1543898"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36" name="Rectangle 35">
                    <a:extLst>
                      <a:ext uri="{FF2B5EF4-FFF2-40B4-BE49-F238E27FC236}">
                        <a16:creationId xmlns:a16="http://schemas.microsoft.com/office/drawing/2014/main" id="{163A7666-15C5-4A21-CAD1-735724BB18E4}"/>
                      </a:ext>
                    </a:extLst>
                  </p:cNvPr>
                  <p:cNvSpPr/>
                  <p:nvPr/>
                </p:nvSpPr>
                <p:spPr>
                  <a:xfrm>
                    <a:off x="2018047" y="3191290"/>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39" name="Rectangle 38">
                    <a:extLst>
                      <a:ext uri="{FF2B5EF4-FFF2-40B4-BE49-F238E27FC236}">
                        <a16:creationId xmlns:a16="http://schemas.microsoft.com/office/drawing/2014/main" id="{6ED99B8F-C770-A96D-D84E-96EF32B83ED3}"/>
                      </a:ext>
                    </a:extLst>
                  </p:cNvPr>
                  <p:cNvSpPr/>
                  <p:nvPr/>
                </p:nvSpPr>
                <p:spPr>
                  <a:xfrm>
                    <a:off x="2492196"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grpSp>
            <p:grpSp>
              <p:nvGrpSpPr>
                <p:cNvPr id="29" name="Group 28">
                  <a:extLst>
                    <a:ext uri="{FF2B5EF4-FFF2-40B4-BE49-F238E27FC236}">
                      <a16:creationId xmlns:a16="http://schemas.microsoft.com/office/drawing/2014/main" id="{14D70CE1-0F08-D892-C93A-BC982679E4E1}"/>
                    </a:ext>
                  </a:extLst>
                </p:cNvPr>
                <p:cNvGrpSpPr/>
                <p:nvPr/>
              </p:nvGrpSpPr>
              <p:grpSpPr>
                <a:xfrm>
                  <a:off x="815342" y="2953576"/>
                  <a:ext cx="1845267" cy="475424"/>
                  <a:chOff x="1069749" y="3191289"/>
                  <a:chExt cx="1846462" cy="475424"/>
                </a:xfrm>
              </p:grpSpPr>
              <p:sp>
                <p:nvSpPr>
                  <p:cNvPr id="30" name="Rectangle 29">
                    <a:extLst>
                      <a:ext uri="{FF2B5EF4-FFF2-40B4-BE49-F238E27FC236}">
                        <a16:creationId xmlns:a16="http://schemas.microsoft.com/office/drawing/2014/main" id="{029DFBEA-8188-4F10-5CB1-15E0CF2C695E}"/>
                      </a:ext>
                    </a:extLst>
                  </p:cNvPr>
                  <p:cNvSpPr/>
                  <p:nvPr/>
                </p:nvSpPr>
                <p:spPr>
                  <a:xfrm>
                    <a:off x="1069749" y="3191291"/>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31" name="Rectangle 30">
                    <a:extLst>
                      <a:ext uri="{FF2B5EF4-FFF2-40B4-BE49-F238E27FC236}">
                        <a16:creationId xmlns:a16="http://schemas.microsoft.com/office/drawing/2014/main" id="{2A49C085-273B-6A42-2DC6-BB864D68C6DE}"/>
                      </a:ext>
                    </a:extLst>
                  </p:cNvPr>
                  <p:cNvSpPr/>
                  <p:nvPr/>
                </p:nvSpPr>
                <p:spPr>
                  <a:xfrm>
                    <a:off x="1543898"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32" name="Rectangle 31">
                    <a:extLst>
                      <a:ext uri="{FF2B5EF4-FFF2-40B4-BE49-F238E27FC236}">
                        <a16:creationId xmlns:a16="http://schemas.microsoft.com/office/drawing/2014/main" id="{98D70C61-7A73-B12E-D213-4AFA031D76F7}"/>
                      </a:ext>
                    </a:extLst>
                  </p:cNvPr>
                  <p:cNvSpPr/>
                  <p:nvPr/>
                </p:nvSpPr>
                <p:spPr>
                  <a:xfrm>
                    <a:off x="2018047" y="3191290"/>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Fira Code" panose="020B0809050000020004" pitchFamily="49" charset="0"/>
                        <a:ea typeface="Fira Code" panose="020B0809050000020004" pitchFamily="49" charset="0"/>
                        <a:cs typeface="Fira Code" panose="020B0809050000020004" pitchFamily="49" charset="0"/>
                      </a:rPr>
                      <a:t>Q</a:t>
                    </a:r>
                  </a:p>
                </p:txBody>
              </p:sp>
              <p:sp>
                <p:nvSpPr>
                  <p:cNvPr id="33" name="Rectangle 32">
                    <a:extLst>
                      <a:ext uri="{FF2B5EF4-FFF2-40B4-BE49-F238E27FC236}">
                        <a16:creationId xmlns:a16="http://schemas.microsoft.com/office/drawing/2014/main" id="{1C0B41A7-FC93-C497-35AD-3B7C6D7C5015}"/>
                      </a:ext>
                    </a:extLst>
                  </p:cNvPr>
                  <p:cNvSpPr/>
                  <p:nvPr/>
                </p:nvSpPr>
                <p:spPr>
                  <a:xfrm>
                    <a:off x="2492196"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grpSp>
          </p:grpSp>
          <p:grpSp>
            <p:nvGrpSpPr>
              <p:cNvPr id="40" name="Group 39">
                <a:extLst>
                  <a:ext uri="{FF2B5EF4-FFF2-40B4-BE49-F238E27FC236}">
                    <a16:creationId xmlns:a16="http://schemas.microsoft.com/office/drawing/2014/main" id="{A44C97C3-C92E-E5EE-DF62-2246CA2077A5}"/>
                  </a:ext>
                </a:extLst>
              </p:cNvPr>
              <p:cNvGrpSpPr/>
              <p:nvPr/>
            </p:nvGrpSpPr>
            <p:grpSpPr>
              <a:xfrm>
                <a:off x="802354" y="3388519"/>
                <a:ext cx="1492495" cy="815586"/>
                <a:chOff x="802354" y="2417260"/>
                <a:chExt cx="1858255" cy="1011740"/>
              </a:xfrm>
            </p:grpSpPr>
            <p:grpSp>
              <p:nvGrpSpPr>
                <p:cNvPr id="41" name="Group 40">
                  <a:extLst>
                    <a:ext uri="{FF2B5EF4-FFF2-40B4-BE49-F238E27FC236}">
                      <a16:creationId xmlns:a16="http://schemas.microsoft.com/office/drawing/2014/main" id="{6471CF87-D526-A537-0C7C-D59CD26BFA4F}"/>
                    </a:ext>
                  </a:extLst>
                </p:cNvPr>
                <p:cNvGrpSpPr/>
                <p:nvPr/>
              </p:nvGrpSpPr>
              <p:grpSpPr>
                <a:xfrm>
                  <a:off x="802354" y="2417260"/>
                  <a:ext cx="1845267" cy="475424"/>
                  <a:chOff x="1069749" y="3191289"/>
                  <a:chExt cx="1846462" cy="475424"/>
                </a:xfrm>
              </p:grpSpPr>
              <p:sp>
                <p:nvSpPr>
                  <p:cNvPr id="47" name="Rectangle 46">
                    <a:extLst>
                      <a:ext uri="{FF2B5EF4-FFF2-40B4-BE49-F238E27FC236}">
                        <a16:creationId xmlns:a16="http://schemas.microsoft.com/office/drawing/2014/main" id="{E203511E-854A-C710-A53B-AB8C20D6C451}"/>
                      </a:ext>
                    </a:extLst>
                  </p:cNvPr>
                  <p:cNvSpPr/>
                  <p:nvPr/>
                </p:nvSpPr>
                <p:spPr>
                  <a:xfrm>
                    <a:off x="1069749" y="3191291"/>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Fira Code" panose="020B0809050000020004" pitchFamily="49" charset="0"/>
                        <a:ea typeface="Fira Code" panose="020B0809050000020004" pitchFamily="49" charset="0"/>
                        <a:cs typeface="Fira Code" panose="020B0809050000020004" pitchFamily="49" charset="0"/>
                      </a:rPr>
                      <a:t>R</a:t>
                    </a:r>
                  </a:p>
                </p:txBody>
              </p:sp>
              <p:sp>
                <p:nvSpPr>
                  <p:cNvPr id="48" name="Rectangle 47">
                    <a:extLst>
                      <a:ext uri="{FF2B5EF4-FFF2-40B4-BE49-F238E27FC236}">
                        <a16:creationId xmlns:a16="http://schemas.microsoft.com/office/drawing/2014/main" id="{3783239C-25E4-D376-EA15-8EC1A4E57B79}"/>
                      </a:ext>
                    </a:extLst>
                  </p:cNvPr>
                  <p:cNvSpPr/>
                  <p:nvPr/>
                </p:nvSpPr>
                <p:spPr>
                  <a:xfrm>
                    <a:off x="1543898"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49" name="Rectangle 48">
                    <a:extLst>
                      <a:ext uri="{FF2B5EF4-FFF2-40B4-BE49-F238E27FC236}">
                        <a16:creationId xmlns:a16="http://schemas.microsoft.com/office/drawing/2014/main" id="{504CB0FD-2995-D813-DAF6-ED78B29F7EC5}"/>
                      </a:ext>
                    </a:extLst>
                  </p:cNvPr>
                  <p:cNvSpPr/>
                  <p:nvPr/>
                </p:nvSpPr>
                <p:spPr>
                  <a:xfrm>
                    <a:off x="2018047" y="3191290"/>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50" name="Rectangle 49">
                    <a:extLst>
                      <a:ext uri="{FF2B5EF4-FFF2-40B4-BE49-F238E27FC236}">
                        <a16:creationId xmlns:a16="http://schemas.microsoft.com/office/drawing/2014/main" id="{7AE6D389-C705-599C-3B99-9DBEABE52D1A}"/>
                      </a:ext>
                    </a:extLst>
                  </p:cNvPr>
                  <p:cNvSpPr/>
                  <p:nvPr/>
                </p:nvSpPr>
                <p:spPr>
                  <a:xfrm>
                    <a:off x="2492196"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grpSp>
            <p:grpSp>
              <p:nvGrpSpPr>
                <p:cNvPr id="42" name="Group 41">
                  <a:extLst>
                    <a:ext uri="{FF2B5EF4-FFF2-40B4-BE49-F238E27FC236}">
                      <a16:creationId xmlns:a16="http://schemas.microsoft.com/office/drawing/2014/main" id="{8D4078BC-0CB8-6F91-0415-158DB078632C}"/>
                    </a:ext>
                  </a:extLst>
                </p:cNvPr>
                <p:cNvGrpSpPr/>
                <p:nvPr/>
              </p:nvGrpSpPr>
              <p:grpSpPr>
                <a:xfrm>
                  <a:off x="815342" y="2953576"/>
                  <a:ext cx="1845267" cy="475424"/>
                  <a:chOff x="1069749" y="3191289"/>
                  <a:chExt cx="1846462" cy="475424"/>
                </a:xfrm>
              </p:grpSpPr>
              <p:sp>
                <p:nvSpPr>
                  <p:cNvPr id="43" name="Rectangle 42">
                    <a:extLst>
                      <a:ext uri="{FF2B5EF4-FFF2-40B4-BE49-F238E27FC236}">
                        <a16:creationId xmlns:a16="http://schemas.microsoft.com/office/drawing/2014/main" id="{90674271-A089-CE9C-0009-AAAE3927C135}"/>
                      </a:ext>
                    </a:extLst>
                  </p:cNvPr>
                  <p:cNvSpPr/>
                  <p:nvPr/>
                </p:nvSpPr>
                <p:spPr>
                  <a:xfrm>
                    <a:off x="1069749" y="3191291"/>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44" name="Rectangle 43">
                    <a:extLst>
                      <a:ext uri="{FF2B5EF4-FFF2-40B4-BE49-F238E27FC236}">
                        <a16:creationId xmlns:a16="http://schemas.microsoft.com/office/drawing/2014/main" id="{E99C8471-B8FC-0411-F1D9-F2EB9C5B79FB}"/>
                      </a:ext>
                    </a:extLst>
                  </p:cNvPr>
                  <p:cNvSpPr/>
                  <p:nvPr/>
                </p:nvSpPr>
                <p:spPr>
                  <a:xfrm>
                    <a:off x="1543898"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45" name="Rectangle 44">
                    <a:extLst>
                      <a:ext uri="{FF2B5EF4-FFF2-40B4-BE49-F238E27FC236}">
                        <a16:creationId xmlns:a16="http://schemas.microsoft.com/office/drawing/2014/main" id="{342D60B9-395C-13BE-63A9-08028113CD85}"/>
                      </a:ext>
                    </a:extLst>
                  </p:cNvPr>
                  <p:cNvSpPr/>
                  <p:nvPr/>
                </p:nvSpPr>
                <p:spPr>
                  <a:xfrm>
                    <a:off x="2018047" y="3191290"/>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46" name="Rectangle 45">
                    <a:extLst>
                      <a:ext uri="{FF2B5EF4-FFF2-40B4-BE49-F238E27FC236}">
                        <a16:creationId xmlns:a16="http://schemas.microsoft.com/office/drawing/2014/main" id="{A9E60F77-4406-683E-236C-3FE1EAB5262E}"/>
                      </a:ext>
                    </a:extLst>
                  </p:cNvPr>
                  <p:cNvSpPr/>
                  <p:nvPr/>
                </p:nvSpPr>
                <p:spPr>
                  <a:xfrm>
                    <a:off x="2492196"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Fira Code" panose="020B0809050000020004" pitchFamily="49" charset="0"/>
                        <a:ea typeface="Fira Code" panose="020B0809050000020004" pitchFamily="49" charset="0"/>
                        <a:cs typeface="Fira Code" panose="020B0809050000020004" pitchFamily="49" charset="0"/>
                      </a:rPr>
                      <a:t>S</a:t>
                    </a:r>
                  </a:p>
                </p:txBody>
              </p:sp>
            </p:grpSp>
          </p:grpSp>
          <p:grpSp>
            <p:nvGrpSpPr>
              <p:cNvPr id="51" name="Group 50">
                <a:extLst>
                  <a:ext uri="{FF2B5EF4-FFF2-40B4-BE49-F238E27FC236}">
                    <a16:creationId xmlns:a16="http://schemas.microsoft.com/office/drawing/2014/main" id="{412104C8-3FBC-B7D0-BDE5-7CA4E77B97DF}"/>
                  </a:ext>
                </a:extLst>
              </p:cNvPr>
              <p:cNvGrpSpPr/>
              <p:nvPr/>
            </p:nvGrpSpPr>
            <p:grpSpPr>
              <a:xfrm>
                <a:off x="2550692" y="3388519"/>
                <a:ext cx="1492495" cy="815586"/>
                <a:chOff x="802354" y="2417260"/>
                <a:chExt cx="1858255" cy="1011740"/>
              </a:xfrm>
            </p:grpSpPr>
            <p:grpSp>
              <p:nvGrpSpPr>
                <p:cNvPr id="52" name="Group 51">
                  <a:extLst>
                    <a:ext uri="{FF2B5EF4-FFF2-40B4-BE49-F238E27FC236}">
                      <a16:creationId xmlns:a16="http://schemas.microsoft.com/office/drawing/2014/main" id="{C1601B11-194D-AE8E-6660-77F47B3A7E08}"/>
                    </a:ext>
                  </a:extLst>
                </p:cNvPr>
                <p:cNvGrpSpPr/>
                <p:nvPr/>
              </p:nvGrpSpPr>
              <p:grpSpPr>
                <a:xfrm>
                  <a:off x="802354" y="2417260"/>
                  <a:ext cx="1845267" cy="475424"/>
                  <a:chOff x="1069749" y="3191289"/>
                  <a:chExt cx="1846462" cy="475424"/>
                </a:xfrm>
              </p:grpSpPr>
              <p:sp>
                <p:nvSpPr>
                  <p:cNvPr id="58" name="Rectangle 57">
                    <a:extLst>
                      <a:ext uri="{FF2B5EF4-FFF2-40B4-BE49-F238E27FC236}">
                        <a16:creationId xmlns:a16="http://schemas.microsoft.com/office/drawing/2014/main" id="{6A05B14C-1109-F61B-7C1A-8DEB701E3740}"/>
                      </a:ext>
                    </a:extLst>
                  </p:cNvPr>
                  <p:cNvSpPr/>
                  <p:nvPr/>
                </p:nvSpPr>
                <p:spPr>
                  <a:xfrm>
                    <a:off x="1069749" y="3191291"/>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59" name="Rectangle 58">
                    <a:extLst>
                      <a:ext uri="{FF2B5EF4-FFF2-40B4-BE49-F238E27FC236}">
                        <a16:creationId xmlns:a16="http://schemas.microsoft.com/office/drawing/2014/main" id="{9731188D-2901-157D-8EDE-5767C7BEC645}"/>
                      </a:ext>
                    </a:extLst>
                  </p:cNvPr>
                  <p:cNvSpPr/>
                  <p:nvPr/>
                </p:nvSpPr>
                <p:spPr>
                  <a:xfrm>
                    <a:off x="1543898"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Fira Code" panose="020B0809050000020004" pitchFamily="49" charset="0"/>
                        <a:ea typeface="Fira Code" panose="020B0809050000020004" pitchFamily="49" charset="0"/>
                        <a:cs typeface="Fira Code" panose="020B0809050000020004" pitchFamily="49" charset="0"/>
                      </a:rPr>
                      <a:t>T</a:t>
                    </a:r>
                  </a:p>
                </p:txBody>
              </p:sp>
              <p:sp>
                <p:nvSpPr>
                  <p:cNvPr id="60" name="Rectangle 59">
                    <a:extLst>
                      <a:ext uri="{FF2B5EF4-FFF2-40B4-BE49-F238E27FC236}">
                        <a16:creationId xmlns:a16="http://schemas.microsoft.com/office/drawing/2014/main" id="{9CD12145-7369-BD0E-CAA7-2EAE23BB5D18}"/>
                      </a:ext>
                    </a:extLst>
                  </p:cNvPr>
                  <p:cNvSpPr/>
                  <p:nvPr/>
                </p:nvSpPr>
                <p:spPr>
                  <a:xfrm>
                    <a:off x="2018047" y="3191290"/>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61" name="Rectangle 60">
                    <a:extLst>
                      <a:ext uri="{FF2B5EF4-FFF2-40B4-BE49-F238E27FC236}">
                        <a16:creationId xmlns:a16="http://schemas.microsoft.com/office/drawing/2014/main" id="{58EA838E-0ED2-3381-FA64-C5F3B827A6BC}"/>
                      </a:ext>
                    </a:extLst>
                  </p:cNvPr>
                  <p:cNvSpPr/>
                  <p:nvPr/>
                </p:nvSpPr>
                <p:spPr>
                  <a:xfrm>
                    <a:off x="2492196"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grpSp>
            <p:grpSp>
              <p:nvGrpSpPr>
                <p:cNvPr id="53" name="Group 52">
                  <a:extLst>
                    <a:ext uri="{FF2B5EF4-FFF2-40B4-BE49-F238E27FC236}">
                      <a16:creationId xmlns:a16="http://schemas.microsoft.com/office/drawing/2014/main" id="{E35DA2FB-9110-9352-34B8-A701781EC2B5}"/>
                    </a:ext>
                  </a:extLst>
                </p:cNvPr>
                <p:cNvGrpSpPr/>
                <p:nvPr/>
              </p:nvGrpSpPr>
              <p:grpSpPr>
                <a:xfrm>
                  <a:off x="815342" y="2953576"/>
                  <a:ext cx="1845267" cy="475424"/>
                  <a:chOff x="1069749" y="3191289"/>
                  <a:chExt cx="1846462" cy="475424"/>
                </a:xfrm>
              </p:grpSpPr>
              <p:sp>
                <p:nvSpPr>
                  <p:cNvPr id="54" name="Rectangle 53">
                    <a:extLst>
                      <a:ext uri="{FF2B5EF4-FFF2-40B4-BE49-F238E27FC236}">
                        <a16:creationId xmlns:a16="http://schemas.microsoft.com/office/drawing/2014/main" id="{1FB16E7B-DF30-8B16-9248-575BFBBEA626}"/>
                      </a:ext>
                    </a:extLst>
                  </p:cNvPr>
                  <p:cNvSpPr/>
                  <p:nvPr/>
                </p:nvSpPr>
                <p:spPr>
                  <a:xfrm>
                    <a:off x="1069749" y="3191291"/>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Fira Code" panose="020B0809050000020004" pitchFamily="49" charset="0"/>
                        <a:ea typeface="Fira Code" panose="020B0809050000020004" pitchFamily="49" charset="0"/>
                        <a:cs typeface="Fira Code" panose="020B0809050000020004" pitchFamily="49" charset="0"/>
                      </a:rPr>
                      <a:t>U</a:t>
                    </a:r>
                  </a:p>
                </p:txBody>
              </p:sp>
              <p:sp>
                <p:nvSpPr>
                  <p:cNvPr id="55" name="Rectangle 54">
                    <a:extLst>
                      <a:ext uri="{FF2B5EF4-FFF2-40B4-BE49-F238E27FC236}">
                        <a16:creationId xmlns:a16="http://schemas.microsoft.com/office/drawing/2014/main" id="{1AB114A8-A8CA-BC1F-8EF4-CC492B3E80B4}"/>
                      </a:ext>
                    </a:extLst>
                  </p:cNvPr>
                  <p:cNvSpPr/>
                  <p:nvPr/>
                </p:nvSpPr>
                <p:spPr>
                  <a:xfrm>
                    <a:off x="1543898"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56" name="Rectangle 55">
                    <a:extLst>
                      <a:ext uri="{FF2B5EF4-FFF2-40B4-BE49-F238E27FC236}">
                        <a16:creationId xmlns:a16="http://schemas.microsoft.com/office/drawing/2014/main" id="{49310847-0B3F-F02B-2D66-7B2F9ECCE3F5}"/>
                      </a:ext>
                    </a:extLst>
                  </p:cNvPr>
                  <p:cNvSpPr/>
                  <p:nvPr/>
                </p:nvSpPr>
                <p:spPr>
                  <a:xfrm>
                    <a:off x="2018047" y="3191290"/>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57" name="Rectangle 56">
                    <a:extLst>
                      <a:ext uri="{FF2B5EF4-FFF2-40B4-BE49-F238E27FC236}">
                        <a16:creationId xmlns:a16="http://schemas.microsoft.com/office/drawing/2014/main" id="{9EFCDDDF-5C07-2D3A-3CFA-B1F70A8E0686}"/>
                      </a:ext>
                    </a:extLst>
                  </p:cNvPr>
                  <p:cNvSpPr/>
                  <p:nvPr/>
                </p:nvSpPr>
                <p:spPr>
                  <a:xfrm>
                    <a:off x="2492196"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grpSp>
          </p:grpSp>
        </p:grpSp>
      </p:grpSp>
    </p:spTree>
    <p:extLst>
      <p:ext uri="{BB962C8B-B14F-4D97-AF65-F5344CB8AC3E}">
        <p14:creationId xmlns:p14="http://schemas.microsoft.com/office/powerpoint/2010/main" val="3359403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2F896-A615-041B-3308-3D159ADC75F1}"/>
              </a:ext>
            </a:extLst>
          </p:cNvPr>
          <p:cNvSpPr>
            <a:spLocks noGrp="1"/>
          </p:cNvSpPr>
          <p:nvPr>
            <p:ph type="title"/>
          </p:nvPr>
        </p:nvSpPr>
        <p:spPr/>
        <p:txBody>
          <a:bodyPr/>
          <a:lstStyle/>
          <a:p>
            <a:r>
              <a:rPr lang="en-US" i="0" dirty="0">
                <a:solidFill>
                  <a:srgbClr val="00A4A6"/>
                </a:solidFill>
                <a:effectLst/>
                <a:latin typeface="Fira Code" panose="020B0809050000020004" pitchFamily="49" charset="0"/>
                <a:ea typeface="Fira Code" panose="020B0809050000020004" pitchFamily="49" charset="0"/>
                <a:cs typeface="Fira Code" panose="020B0809050000020004" pitchFamily="49" charset="0"/>
              </a:rPr>
              <a:t>Organization of thread in a CUDA program</a:t>
            </a:r>
            <a:endParaRPr lang="en-IN" dirty="0">
              <a:solidFill>
                <a:srgbClr val="00A4A6"/>
              </a:solidFill>
              <a:latin typeface="Fira Code" panose="020B0809050000020004" pitchFamily="49" charset="0"/>
              <a:ea typeface="Fira Code" panose="020B0809050000020004" pitchFamily="49" charset="0"/>
              <a:cs typeface="Fira Code" panose="020B0809050000020004" pitchFamily="49" charset="0"/>
            </a:endParaRPr>
          </a:p>
        </p:txBody>
      </p:sp>
      <p:pic>
        <p:nvPicPr>
          <p:cNvPr id="37" name="Picture 36">
            <a:extLst>
              <a:ext uri="{FF2B5EF4-FFF2-40B4-BE49-F238E27FC236}">
                <a16:creationId xmlns:a16="http://schemas.microsoft.com/office/drawing/2014/main" id="{BBE3E5A3-EE5B-104F-0B46-840E9A0804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1469" y="183800"/>
            <a:ext cx="605135" cy="353809"/>
          </a:xfrm>
          <a:prstGeom prst="rect">
            <a:avLst/>
          </a:prstGeom>
        </p:spPr>
      </p:pic>
      <p:pic>
        <p:nvPicPr>
          <p:cNvPr id="38" name="Picture 37">
            <a:extLst>
              <a:ext uri="{FF2B5EF4-FFF2-40B4-BE49-F238E27FC236}">
                <a16:creationId xmlns:a16="http://schemas.microsoft.com/office/drawing/2014/main" id="{64B749E6-1C52-A25D-0247-C795426C00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7785" y="225414"/>
            <a:ext cx="789415" cy="279420"/>
          </a:xfrm>
          <a:prstGeom prst="rect">
            <a:avLst/>
          </a:prstGeom>
        </p:spPr>
      </p:pic>
      <p:sp>
        <p:nvSpPr>
          <p:cNvPr id="3" name="Rectangle 2">
            <a:extLst>
              <a:ext uri="{FF2B5EF4-FFF2-40B4-BE49-F238E27FC236}">
                <a16:creationId xmlns:a16="http://schemas.microsoft.com/office/drawing/2014/main" id="{FCC6F837-6A7C-A1A0-9C0C-D75D72354B06}"/>
              </a:ext>
            </a:extLst>
          </p:cNvPr>
          <p:cNvSpPr/>
          <p:nvPr/>
        </p:nvSpPr>
        <p:spPr>
          <a:xfrm>
            <a:off x="6525178" y="1610373"/>
            <a:ext cx="4276540" cy="4748979"/>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900" b="0" dirty="0">
                <a:solidFill>
                  <a:srgbClr val="C678DD"/>
                </a:solidFill>
                <a:effectLst/>
                <a:latin typeface="Fira Code" panose="020B0809050000020004" pitchFamily="49" charset="0"/>
              </a:rPr>
              <a:t>#include</a:t>
            </a:r>
            <a:r>
              <a:rPr lang="en-IN" sz="900" b="0" dirty="0">
                <a:solidFill>
                  <a:srgbClr val="ABB2BF"/>
                </a:solidFill>
                <a:effectLst/>
                <a:latin typeface="Fira Code" panose="020B0809050000020004" pitchFamily="49" charset="0"/>
              </a:rPr>
              <a:t> </a:t>
            </a:r>
            <a:r>
              <a:rPr lang="en-IN" sz="900" b="0" dirty="0">
                <a:solidFill>
                  <a:srgbClr val="98C379"/>
                </a:solidFill>
                <a:effectLst/>
                <a:latin typeface="Fira Code" panose="020B0809050000020004" pitchFamily="49" charset="0"/>
              </a:rPr>
              <a:t>"</a:t>
            </a:r>
            <a:r>
              <a:rPr lang="en-IN" sz="900" b="0" dirty="0" err="1">
                <a:solidFill>
                  <a:srgbClr val="98C379"/>
                </a:solidFill>
                <a:effectLst/>
                <a:latin typeface="Fira Code" panose="020B0809050000020004" pitchFamily="49" charset="0"/>
              </a:rPr>
              <a:t>cuda_runtime.h</a:t>
            </a:r>
            <a:r>
              <a:rPr lang="en-IN" sz="900" b="0" dirty="0">
                <a:solidFill>
                  <a:srgbClr val="98C379"/>
                </a:solidFill>
                <a:effectLst/>
                <a:latin typeface="Fira Code" panose="020B0809050000020004" pitchFamily="49" charset="0"/>
              </a:rPr>
              <a:t>"</a:t>
            </a:r>
            <a:endParaRPr lang="en-IN" sz="900" b="0" dirty="0">
              <a:solidFill>
                <a:srgbClr val="ABB2BF"/>
              </a:solidFill>
              <a:effectLst/>
              <a:latin typeface="Fira Code" panose="020B0809050000020004" pitchFamily="49" charset="0"/>
            </a:endParaRPr>
          </a:p>
          <a:p>
            <a:r>
              <a:rPr lang="en-IN" sz="900" b="0" dirty="0">
                <a:solidFill>
                  <a:srgbClr val="C678DD"/>
                </a:solidFill>
                <a:effectLst/>
                <a:latin typeface="Fira Code" panose="020B0809050000020004" pitchFamily="49" charset="0"/>
              </a:rPr>
              <a:t>#include</a:t>
            </a:r>
            <a:r>
              <a:rPr lang="en-IN" sz="900" b="0" dirty="0">
                <a:solidFill>
                  <a:srgbClr val="ABB2BF"/>
                </a:solidFill>
                <a:effectLst/>
                <a:latin typeface="Fira Code" panose="020B0809050000020004" pitchFamily="49" charset="0"/>
              </a:rPr>
              <a:t> </a:t>
            </a:r>
            <a:r>
              <a:rPr lang="en-IN" sz="900" b="0" dirty="0">
                <a:solidFill>
                  <a:srgbClr val="98C379"/>
                </a:solidFill>
                <a:effectLst/>
                <a:latin typeface="Fira Code" panose="020B0809050000020004" pitchFamily="49" charset="0"/>
              </a:rPr>
              <a:t>"</a:t>
            </a:r>
            <a:r>
              <a:rPr lang="en-IN" sz="900" b="0" dirty="0" err="1">
                <a:solidFill>
                  <a:srgbClr val="98C379"/>
                </a:solidFill>
                <a:effectLst/>
                <a:latin typeface="Fira Code" panose="020B0809050000020004" pitchFamily="49" charset="0"/>
              </a:rPr>
              <a:t>device_launch_parameters.h</a:t>
            </a:r>
            <a:r>
              <a:rPr lang="en-IN" sz="900" b="0" dirty="0">
                <a:solidFill>
                  <a:srgbClr val="98C379"/>
                </a:solidFill>
                <a:effectLst/>
                <a:latin typeface="Fira Code" panose="020B0809050000020004" pitchFamily="49" charset="0"/>
              </a:rPr>
              <a:t>"</a:t>
            </a:r>
            <a:endParaRPr lang="en-IN" sz="900" b="0" dirty="0">
              <a:solidFill>
                <a:srgbClr val="ABB2BF"/>
              </a:solidFill>
              <a:effectLst/>
              <a:latin typeface="Fira Code" panose="020B0809050000020004" pitchFamily="49" charset="0"/>
            </a:endParaRPr>
          </a:p>
          <a:p>
            <a:br>
              <a:rPr lang="en-IN" sz="900" b="0" dirty="0">
                <a:solidFill>
                  <a:srgbClr val="ABB2BF"/>
                </a:solidFill>
                <a:effectLst/>
                <a:latin typeface="Fira Code" panose="020B0809050000020004" pitchFamily="49" charset="0"/>
              </a:rPr>
            </a:br>
            <a:br>
              <a:rPr lang="en-IN" sz="900" b="0" dirty="0">
                <a:solidFill>
                  <a:srgbClr val="ABB2BF"/>
                </a:solidFill>
                <a:effectLst/>
                <a:latin typeface="Fira Code" panose="020B0809050000020004" pitchFamily="49" charset="0"/>
              </a:rPr>
            </a:br>
            <a:r>
              <a:rPr lang="en-IN" sz="900" b="0" dirty="0">
                <a:solidFill>
                  <a:srgbClr val="C678DD"/>
                </a:solidFill>
                <a:effectLst/>
                <a:latin typeface="Fira Code" panose="020B0809050000020004" pitchFamily="49" charset="0"/>
              </a:rPr>
              <a:t>#include</a:t>
            </a:r>
            <a:r>
              <a:rPr lang="en-IN" sz="900" b="0" dirty="0">
                <a:solidFill>
                  <a:srgbClr val="ABB2BF"/>
                </a:solidFill>
                <a:effectLst/>
                <a:latin typeface="Fira Code" panose="020B0809050000020004" pitchFamily="49" charset="0"/>
              </a:rPr>
              <a:t> </a:t>
            </a:r>
            <a:r>
              <a:rPr lang="en-IN" sz="900" b="0" dirty="0">
                <a:solidFill>
                  <a:srgbClr val="98C379"/>
                </a:solidFill>
                <a:effectLst/>
                <a:latin typeface="Fira Code" panose="020B0809050000020004" pitchFamily="49" charset="0"/>
              </a:rPr>
              <a:t>&lt;</a:t>
            </a:r>
            <a:r>
              <a:rPr lang="en-IN" sz="900" b="0" dirty="0" err="1">
                <a:solidFill>
                  <a:srgbClr val="98C379"/>
                </a:solidFill>
                <a:effectLst/>
                <a:latin typeface="Fira Code" panose="020B0809050000020004" pitchFamily="49" charset="0"/>
              </a:rPr>
              <a:t>stdio.h</a:t>
            </a:r>
            <a:r>
              <a:rPr lang="en-IN" sz="900" b="0" dirty="0">
                <a:solidFill>
                  <a:srgbClr val="98C379"/>
                </a:solidFill>
                <a:effectLst/>
                <a:latin typeface="Fira Code" panose="020B0809050000020004" pitchFamily="49" charset="0"/>
              </a:rPr>
              <a:t>&gt;</a:t>
            </a:r>
            <a:endParaRPr lang="en-IN" sz="900" b="0" dirty="0">
              <a:solidFill>
                <a:srgbClr val="ABB2BF"/>
              </a:solidFill>
              <a:effectLst/>
              <a:latin typeface="Fira Code" panose="020B0809050000020004" pitchFamily="49" charset="0"/>
            </a:endParaRPr>
          </a:p>
          <a:p>
            <a:br>
              <a:rPr lang="en-IN" sz="900" b="0" dirty="0">
                <a:solidFill>
                  <a:srgbClr val="ABB2BF"/>
                </a:solidFill>
                <a:effectLst/>
                <a:latin typeface="Fira Code" panose="020B0809050000020004" pitchFamily="49" charset="0"/>
              </a:rPr>
            </a:br>
            <a:r>
              <a:rPr lang="en-IN" sz="900" b="0" i="1" dirty="0">
                <a:solidFill>
                  <a:srgbClr val="5C6370"/>
                </a:solidFill>
                <a:effectLst/>
                <a:latin typeface="Fira Code" panose="020B0809050000020004" pitchFamily="49" charset="0"/>
              </a:rPr>
              <a:t>//Device Code</a:t>
            </a:r>
            <a:endParaRPr lang="en-IN" sz="900" b="0" dirty="0">
              <a:solidFill>
                <a:srgbClr val="ABB2BF"/>
              </a:solidFill>
              <a:effectLst/>
              <a:latin typeface="Fira Code" panose="020B0809050000020004" pitchFamily="49" charset="0"/>
            </a:endParaRPr>
          </a:p>
          <a:p>
            <a:r>
              <a:rPr lang="en-IN" sz="900" b="0" dirty="0">
                <a:solidFill>
                  <a:srgbClr val="C678DD"/>
                </a:solidFill>
                <a:effectLst/>
                <a:latin typeface="Fira Code" panose="020B0809050000020004" pitchFamily="49" charset="0"/>
              </a:rPr>
              <a:t>__global__</a:t>
            </a:r>
            <a:r>
              <a:rPr lang="en-IN" sz="900" b="0" dirty="0">
                <a:solidFill>
                  <a:srgbClr val="ABB2BF"/>
                </a:solidFill>
                <a:effectLst/>
                <a:latin typeface="Fira Code" panose="020B0809050000020004" pitchFamily="49" charset="0"/>
              </a:rPr>
              <a:t> </a:t>
            </a:r>
            <a:r>
              <a:rPr lang="en-IN" sz="900" b="0" dirty="0">
                <a:solidFill>
                  <a:srgbClr val="C678DD"/>
                </a:solidFill>
                <a:effectLst/>
                <a:latin typeface="Fira Code" panose="020B0809050000020004" pitchFamily="49" charset="0"/>
              </a:rPr>
              <a:t>void</a:t>
            </a:r>
            <a:r>
              <a:rPr lang="en-IN" sz="900" b="0" dirty="0">
                <a:solidFill>
                  <a:srgbClr val="ABB2BF"/>
                </a:solidFill>
                <a:effectLst/>
                <a:latin typeface="Fira Code" panose="020B0809050000020004" pitchFamily="49" charset="0"/>
              </a:rPr>
              <a:t> </a:t>
            </a:r>
            <a:r>
              <a:rPr lang="en-IN" sz="900" b="0" dirty="0" err="1">
                <a:solidFill>
                  <a:srgbClr val="61AFEF"/>
                </a:solidFill>
                <a:effectLst/>
                <a:latin typeface="Fira Code" panose="020B0809050000020004" pitchFamily="49" charset="0"/>
              </a:rPr>
              <a:t>print_thread</a:t>
            </a:r>
            <a:r>
              <a:rPr lang="en-IN" sz="900" b="0" dirty="0">
                <a:solidFill>
                  <a:srgbClr val="ABB2BF"/>
                </a:solidFill>
                <a:effectLst/>
                <a:latin typeface="Fira Code" panose="020B0809050000020004" pitchFamily="49" charset="0"/>
              </a:rPr>
              <a:t>() {</a:t>
            </a:r>
          </a:p>
          <a:p>
            <a:r>
              <a:rPr lang="en-IN" sz="900" b="0" dirty="0">
                <a:solidFill>
                  <a:srgbClr val="ABB2BF"/>
                </a:solidFill>
                <a:effectLst/>
                <a:latin typeface="Fira Code" panose="020B0809050000020004" pitchFamily="49" charset="0"/>
              </a:rPr>
              <a:t>    </a:t>
            </a:r>
            <a:r>
              <a:rPr lang="en-IN" sz="900" b="0" dirty="0" err="1">
                <a:solidFill>
                  <a:srgbClr val="61AFEF"/>
                </a:solidFill>
                <a:effectLst/>
                <a:latin typeface="Fira Code" panose="020B0809050000020004" pitchFamily="49" charset="0"/>
              </a:rPr>
              <a:t>printf</a:t>
            </a:r>
            <a:r>
              <a:rPr lang="en-IN" sz="900" b="0" dirty="0">
                <a:solidFill>
                  <a:srgbClr val="ABB2BF"/>
                </a:solidFill>
                <a:effectLst/>
                <a:latin typeface="Fira Code" panose="020B0809050000020004" pitchFamily="49" charset="0"/>
              </a:rPr>
              <a:t>(</a:t>
            </a:r>
            <a:r>
              <a:rPr lang="en-IN" sz="900" b="0" dirty="0">
                <a:solidFill>
                  <a:srgbClr val="98C379"/>
                </a:solidFill>
                <a:effectLst/>
                <a:latin typeface="Fira Code" panose="020B0809050000020004" pitchFamily="49" charset="0"/>
              </a:rPr>
              <a:t>"x: </a:t>
            </a:r>
            <a:r>
              <a:rPr lang="en-IN" sz="900" b="0" dirty="0">
                <a:solidFill>
                  <a:srgbClr val="D19A66"/>
                </a:solidFill>
                <a:effectLst/>
                <a:latin typeface="Fira Code" panose="020B0809050000020004" pitchFamily="49" charset="0"/>
              </a:rPr>
              <a:t>%d</a:t>
            </a:r>
            <a:r>
              <a:rPr lang="en-IN" sz="900" b="0" dirty="0">
                <a:solidFill>
                  <a:srgbClr val="98C379"/>
                </a:solidFill>
                <a:effectLst/>
                <a:latin typeface="Fira Code" panose="020B0809050000020004" pitchFamily="49" charset="0"/>
              </a:rPr>
              <a:t>  y: </a:t>
            </a:r>
            <a:r>
              <a:rPr lang="en-IN" sz="900" b="0" dirty="0">
                <a:solidFill>
                  <a:srgbClr val="D19A66"/>
                </a:solidFill>
                <a:effectLst/>
                <a:latin typeface="Fira Code" panose="020B0809050000020004" pitchFamily="49" charset="0"/>
              </a:rPr>
              <a:t>%d</a:t>
            </a:r>
            <a:r>
              <a:rPr lang="en-IN" sz="900" b="0" dirty="0">
                <a:solidFill>
                  <a:srgbClr val="98C379"/>
                </a:solidFill>
                <a:effectLst/>
                <a:latin typeface="Fira Code" panose="020B0809050000020004" pitchFamily="49" charset="0"/>
              </a:rPr>
              <a:t>  z: </a:t>
            </a:r>
            <a:r>
              <a:rPr lang="en-IN" sz="900" b="0" dirty="0">
                <a:solidFill>
                  <a:srgbClr val="D19A66"/>
                </a:solidFill>
                <a:effectLst/>
                <a:latin typeface="Fira Code" panose="020B0809050000020004" pitchFamily="49" charset="0"/>
              </a:rPr>
              <a:t>%d</a:t>
            </a:r>
            <a:r>
              <a:rPr lang="en-IN" sz="900" b="0" dirty="0">
                <a:solidFill>
                  <a:srgbClr val="98C379"/>
                </a:solidFill>
                <a:effectLst/>
                <a:latin typeface="Fira Code" panose="020B0809050000020004" pitchFamily="49" charset="0"/>
              </a:rPr>
              <a:t> </a:t>
            </a:r>
            <a:r>
              <a:rPr lang="en-IN" sz="900" b="0" dirty="0">
                <a:solidFill>
                  <a:srgbClr val="56B6C2"/>
                </a:solidFill>
                <a:effectLst/>
                <a:latin typeface="Fira Code" panose="020B0809050000020004" pitchFamily="49" charset="0"/>
              </a:rPr>
              <a:t>\n</a:t>
            </a:r>
            <a:r>
              <a:rPr lang="en-IN" sz="900" b="0" dirty="0">
                <a:solidFill>
                  <a:srgbClr val="98C379"/>
                </a:solidFill>
                <a:effectLst/>
                <a:latin typeface="Fira Code" panose="020B0809050000020004" pitchFamily="49" charset="0"/>
              </a:rPr>
              <a:t>"</a:t>
            </a:r>
            <a:r>
              <a:rPr lang="en-IN" sz="900" b="0" dirty="0">
                <a:solidFill>
                  <a:srgbClr val="ABB2BF"/>
                </a:solidFill>
                <a:effectLst/>
                <a:latin typeface="Fira Code" panose="020B0809050000020004" pitchFamily="49" charset="0"/>
              </a:rPr>
              <a:t>, </a:t>
            </a:r>
            <a:r>
              <a:rPr lang="en-IN" sz="900" b="0" dirty="0" err="1">
                <a:solidFill>
                  <a:srgbClr val="C678DD"/>
                </a:solidFill>
                <a:effectLst/>
                <a:latin typeface="Fira Code" panose="020B0809050000020004" pitchFamily="49" charset="0"/>
              </a:rPr>
              <a:t>threadIdx</a:t>
            </a:r>
            <a:r>
              <a:rPr lang="en-IN" sz="900" b="0" dirty="0" err="1">
                <a:solidFill>
                  <a:srgbClr val="ABB2BF"/>
                </a:solidFill>
                <a:effectLst/>
                <a:latin typeface="Fira Code" panose="020B0809050000020004" pitchFamily="49" charset="0"/>
              </a:rPr>
              <a:t>.x</a:t>
            </a:r>
            <a:r>
              <a:rPr lang="en-IN" sz="900" b="0" dirty="0">
                <a:solidFill>
                  <a:srgbClr val="ABB2BF"/>
                </a:solidFill>
                <a:effectLst/>
                <a:latin typeface="Fira Code" panose="020B0809050000020004" pitchFamily="49" charset="0"/>
              </a:rPr>
              <a:t>, </a:t>
            </a:r>
            <a:r>
              <a:rPr lang="en-IN" sz="900" b="0" dirty="0" err="1">
                <a:solidFill>
                  <a:srgbClr val="C678DD"/>
                </a:solidFill>
                <a:effectLst/>
                <a:latin typeface="Fira Code" panose="020B0809050000020004" pitchFamily="49" charset="0"/>
              </a:rPr>
              <a:t>threadIdx</a:t>
            </a:r>
            <a:r>
              <a:rPr lang="en-IN" sz="900" b="0" dirty="0" err="1">
                <a:solidFill>
                  <a:srgbClr val="ABB2BF"/>
                </a:solidFill>
                <a:effectLst/>
                <a:latin typeface="Fira Code" panose="020B0809050000020004" pitchFamily="49" charset="0"/>
              </a:rPr>
              <a:t>.y</a:t>
            </a:r>
            <a:r>
              <a:rPr lang="en-IN" sz="900" b="0" dirty="0">
                <a:solidFill>
                  <a:srgbClr val="ABB2BF"/>
                </a:solidFill>
                <a:effectLst/>
                <a:latin typeface="Fira Code" panose="020B0809050000020004" pitchFamily="49" charset="0"/>
              </a:rPr>
              <a:t>, </a:t>
            </a:r>
            <a:r>
              <a:rPr lang="en-IN" sz="900" b="0" dirty="0" err="1">
                <a:solidFill>
                  <a:srgbClr val="C678DD"/>
                </a:solidFill>
                <a:effectLst/>
                <a:latin typeface="Fira Code" panose="020B0809050000020004" pitchFamily="49" charset="0"/>
              </a:rPr>
              <a:t>threadIdx</a:t>
            </a:r>
            <a:r>
              <a:rPr lang="en-IN" sz="900" b="0" dirty="0" err="1">
                <a:solidFill>
                  <a:srgbClr val="ABB2BF"/>
                </a:solidFill>
                <a:effectLst/>
                <a:latin typeface="Fira Code" panose="020B0809050000020004" pitchFamily="49" charset="0"/>
              </a:rPr>
              <a:t>.z</a:t>
            </a:r>
            <a:r>
              <a:rPr lang="en-IN" sz="900" b="0" dirty="0">
                <a:solidFill>
                  <a:srgbClr val="ABB2BF"/>
                </a:solidFill>
                <a:effectLst/>
                <a:latin typeface="Fira Code" panose="020B0809050000020004" pitchFamily="49" charset="0"/>
              </a:rPr>
              <a:t>);</a:t>
            </a:r>
          </a:p>
          <a:p>
            <a:r>
              <a:rPr lang="en-IN" sz="900" b="0" dirty="0">
                <a:solidFill>
                  <a:srgbClr val="ABB2BF"/>
                </a:solidFill>
                <a:effectLst/>
                <a:latin typeface="Fira Code" panose="020B0809050000020004" pitchFamily="49" charset="0"/>
              </a:rPr>
              <a:t>}</a:t>
            </a:r>
          </a:p>
          <a:p>
            <a:br>
              <a:rPr lang="en-IN" sz="900" b="0" dirty="0">
                <a:solidFill>
                  <a:srgbClr val="ABB2BF"/>
                </a:solidFill>
                <a:effectLst/>
                <a:latin typeface="Fira Code" panose="020B0809050000020004" pitchFamily="49" charset="0"/>
              </a:rPr>
            </a:br>
            <a:r>
              <a:rPr lang="en-IN" sz="900" b="0" i="1" dirty="0">
                <a:solidFill>
                  <a:srgbClr val="5C6370"/>
                </a:solidFill>
                <a:effectLst/>
                <a:latin typeface="Fira Code" panose="020B0809050000020004" pitchFamily="49" charset="0"/>
              </a:rPr>
              <a:t>//Host code</a:t>
            </a:r>
            <a:endParaRPr lang="en-IN" sz="900" b="0" dirty="0">
              <a:solidFill>
                <a:srgbClr val="ABB2BF"/>
              </a:solidFill>
              <a:effectLst/>
              <a:latin typeface="Fira Code" panose="020B0809050000020004" pitchFamily="49" charset="0"/>
            </a:endParaRPr>
          </a:p>
          <a:p>
            <a:r>
              <a:rPr lang="en-IN" sz="900" b="0" dirty="0">
                <a:solidFill>
                  <a:srgbClr val="C678DD"/>
                </a:solidFill>
                <a:effectLst/>
                <a:latin typeface="Fira Code" panose="020B0809050000020004" pitchFamily="49" charset="0"/>
              </a:rPr>
              <a:t>int</a:t>
            </a:r>
            <a:r>
              <a:rPr lang="en-IN" sz="900" b="0" dirty="0">
                <a:solidFill>
                  <a:srgbClr val="ABB2BF"/>
                </a:solidFill>
                <a:effectLst/>
                <a:latin typeface="Fira Code" panose="020B0809050000020004" pitchFamily="49" charset="0"/>
              </a:rPr>
              <a:t> </a:t>
            </a:r>
            <a:r>
              <a:rPr lang="en-IN" sz="900" b="0" dirty="0">
                <a:solidFill>
                  <a:srgbClr val="61AFEF"/>
                </a:solidFill>
                <a:effectLst/>
                <a:latin typeface="Fira Code" panose="020B0809050000020004" pitchFamily="49" charset="0"/>
              </a:rPr>
              <a:t>main</a:t>
            </a:r>
            <a:r>
              <a:rPr lang="en-IN" sz="900" b="0" dirty="0">
                <a:solidFill>
                  <a:srgbClr val="ABB2BF"/>
                </a:solidFill>
                <a:effectLst/>
                <a:latin typeface="Fira Code" panose="020B0809050000020004" pitchFamily="49" charset="0"/>
              </a:rPr>
              <a:t>() {</a:t>
            </a:r>
          </a:p>
          <a:p>
            <a:br>
              <a:rPr lang="en-IN" sz="900" b="0" dirty="0">
                <a:solidFill>
                  <a:srgbClr val="ABB2BF"/>
                </a:solidFill>
                <a:effectLst/>
                <a:latin typeface="Fira Code" panose="020B0809050000020004" pitchFamily="49" charset="0"/>
              </a:rPr>
            </a:br>
            <a:r>
              <a:rPr lang="en-IN" sz="900" b="0" dirty="0">
                <a:solidFill>
                  <a:srgbClr val="ABB2BF"/>
                </a:solidFill>
                <a:effectLst/>
                <a:latin typeface="Fira Code" panose="020B0809050000020004" pitchFamily="49" charset="0"/>
              </a:rPr>
              <a:t>    </a:t>
            </a:r>
            <a:r>
              <a:rPr lang="en-IN" sz="900" b="0" dirty="0">
                <a:solidFill>
                  <a:srgbClr val="C678DD"/>
                </a:solidFill>
                <a:effectLst/>
                <a:latin typeface="Fira Code" panose="020B0809050000020004" pitchFamily="49" charset="0"/>
              </a:rPr>
              <a:t>int</a:t>
            </a:r>
            <a:r>
              <a:rPr lang="en-IN" sz="900" b="0" dirty="0">
                <a:solidFill>
                  <a:srgbClr val="ABB2BF"/>
                </a:solidFill>
                <a:effectLst/>
                <a:latin typeface="Fira Code" panose="020B0809050000020004" pitchFamily="49" charset="0"/>
              </a:rPr>
              <a:t> </a:t>
            </a:r>
            <a:r>
              <a:rPr lang="en-IN" sz="900" b="0" dirty="0" err="1">
                <a:solidFill>
                  <a:srgbClr val="ABB2BF"/>
                </a:solidFill>
                <a:effectLst/>
                <a:latin typeface="Fira Code" panose="020B0809050000020004" pitchFamily="49" charset="0"/>
              </a:rPr>
              <a:t>nx</a:t>
            </a:r>
            <a:r>
              <a:rPr lang="en-IN" sz="900" b="0" dirty="0">
                <a:solidFill>
                  <a:srgbClr val="ABB2BF"/>
                </a:solidFill>
                <a:effectLst/>
                <a:latin typeface="Fira Code" panose="020B0809050000020004" pitchFamily="49" charset="0"/>
              </a:rPr>
              <a:t>, </a:t>
            </a:r>
            <a:r>
              <a:rPr lang="en-IN" sz="900" b="0" dirty="0" err="1">
                <a:solidFill>
                  <a:srgbClr val="ABB2BF"/>
                </a:solidFill>
                <a:effectLst/>
                <a:latin typeface="Fira Code" panose="020B0809050000020004" pitchFamily="49" charset="0"/>
              </a:rPr>
              <a:t>ny</a:t>
            </a:r>
            <a:r>
              <a:rPr lang="en-IN" sz="900" b="0" dirty="0">
                <a:solidFill>
                  <a:srgbClr val="ABB2BF"/>
                </a:solidFill>
                <a:effectLst/>
                <a:latin typeface="Fira Code" panose="020B0809050000020004" pitchFamily="49" charset="0"/>
              </a:rPr>
              <a:t>;</a:t>
            </a:r>
          </a:p>
          <a:p>
            <a:br>
              <a:rPr lang="en-IN" sz="900" b="0" dirty="0">
                <a:solidFill>
                  <a:srgbClr val="ABB2BF"/>
                </a:solidFill>
                <a:effectLst/>
                <a:latin typeface="Fira Code" panose="020B0809050000020004" pitchFamily="49" charset="0"/>
              </a:rPr>
            </a:br>
            <a:r>
              <a:rPr lang="en-IN" sz="900" b="0" dirty="0">
                <a:solidFill>
                  <a:srgbClr val="ABB2BF"/>
                </a:solidFill>
                <a:effectLst/>
                <a:latin typeface="Fira Code" panose="020B0809050000020004" pitchFamily="49" charset="0"/>
              </a:rPr>
              <a:t>    </a:t>
            </a:r>
            <a:r>
              <a:rPr lang="en-IN" sz="900" b="0" dirty="0" err="1">
                <a:solidFill>
                  <a:srgbClr val="ABB2BF"/>
                </a:solidFill>
                <a:effectLst/>
                <a:latin typeface="Fira Code" panose="020B0809050000020004" pitchFamily="49" charset="0"/>
              </a:rPr>
              <a:t>nx</a:t>
            </a:r>
            <a:r>
              <a:rPr lang="en-IN" sz="900" b="0" dirty="0">
                <a:solidFill>
                  <a:srgbClr val="ABB2BF"/>
                </a:solidFill>
                <a:effectLst/>
                <a:latin typeface="Fira Code" panose="020B0809050000020004" pitchFamily="49" charset="0"/>
              </a:rPr>
              <a:t> </a:t>
            </a:r>
            <a:r>
              <a:rPr lang="en-IN" sz="900" b="0" dirty="0">
                <a:solidFill>
                  <a:srgbClr val="C678DD"/>
                </a:solidFill>
                <a:effectLst/>
                <a:latin typeface="Fira Code" panose="020B0809050000020004" pitchFamily="49" charset="0"/>
              </a:rPr>
              <a:t>=</a:t>
            </a:r>
            <a:r>
              <a:rPr lang="en-IN" sz="900" b="0" dirty="0">
                <a:solidFill>
                  <a:srgbClr val="ABB2BF"/>
                </a:solidFill>
                <a:effectLst/>
                <a:latin typeface="Fira Code" panose="020B0809050000020004" pitchFamily="49" charset="0"/>
              </a:rPr>
              <a:t> </a:t>
            </a:r>
            <a:r>
              <a:rPr lang="en-IN" sz="900" b="0" dirty="0">
                <a:solidFill>
                  <a:srgbClr val="D19A66"/>
                </a:solidFill>
                <a:effectLst/>
                <a:latin typeface="Fira Code" panose="020B0809050000020004" pitchFamily="49" charset="0"/>
              </a:rPr>
              <a:t>16</a:t>
            </a:r>
            <a:r>
              <a:rPr lang="en-IN" sz="900" b="0" dirty="0">
                <a:solidFill>
                  <a:srgbClr val="ABB2BF"/>
                </a:solidFill>
                <a:effectLst/>
                <a:latin typeface="Fira Code" panose="020B0809050000020004" pitchFamily="49" charset="0"/>
              </a:rPr>
              <a:t>;</a:t>
            </a:r>
          </a:p>
          <a:p>
            <a:r>
              <a:rPr lang="en-IN" sz="900" b="0" dirty="0">
                <a:solidFill>
                  <a:srgbClr val="ABB2BF"/>
                </a:solidFill>
                <a:effectLst/>
                <a:latin typeface="Fira Code" panose="020B0809050000020004" pitchFamily="49" charset="0"/>
              </a:rPr>
              <a:t>    </a:t>
            </a:r>
            <a:r>
              <a:rPr lang="en-IN" sz="900" b="0" dirty="0" err="1">
                <a:solidFill>
                  <a:srgbClr val="ABB2BF"/>
                </a:solidFill>
                <a:effectLst/>
                <a:latin typeface="Fira Code" panose="020B0809050000020004" pitchFamily="49" charset="0"/>
              </a:rPr>
              <a:t>ny</a:t>
            </a:r>
            <a:r>
              <a:rPr lang="en-IN" sz="900" b="0" dirty="0">
                <a:solidFill>
                  <a:srgbClr val="ABB2BF"/>
                </a:solidFill>
                <a:effectLst/>
                <a:latin typeface="Fira Code" panose="020B0809050000020004" pitchFamily="49" charset="0"/>
              </a:rPr>
              <a:t> </a:t>
            </a:r>
            <a:r>
              <a:rPr lang="en-IN" sz="900" b="0" dirty="0">
                <a:solidFill>
                  <a:srgbClr val="C678DD"/>
                </a:solidFill>
                <a:effectLst/>
                <a:latin typeface="Fira Code" panose="020B0809050000020004" pitchFamily="49" charset="0"/>
              </a:rPr>
              <a:t>=</a:t>
            </a:r>
            <a:r>
              <a:rPr lang="en-IN" sz="900" b="0" dirty="0">
                <a:solidFill>
                  <a:srgbClr val="ABB2BF"/>
                </a:solidFill>
                <a:effectLst/>
                <a:latin typeface="Fira Code" panose="020B0809050000020004" pitchFamily="49" charset="0"/>
              </a:rPr>
              <a:t> </a:t>
            </a:r>
            <a:r>
              <a:rPr lang="en-IN" sz="900" b="0" dirty="0">
                <a:solidFill>
                  <a:srgbClr val="D19A66"/>
                </a:solidFill>
                <a:effectLst/>
                <a:latin typeface="Fira Code" panose="020B0809050000020004" pitchFamily="49" charset="0"/>
              </a:rPr>
              <a:t>16</a:t>
            </a:r>
            <a:r>
              <a:rPr lang="en-IN" sz="900" b="0" dirty="0">
                <a:solidFill>
                  <a:srgbClr val="ABB2BF"/>
                </a:solidFill>
                <a:effectLst/>
                <a:latin typeface="Fira Code" panose="020B0809050000020004" pitchFamily="49" charset="0"/>
              </a:rPr>
              <a:t>;</a:t>
            </a:r>
          </a:p>
          <a:p>
            <a:br>
              <a:rPr lang="en-IN" sz="900" b="0" dirty="0">
                <a:solidFill>
                  <a:srgbClr val="ABB2BF"/>
                </a:solidFill>
                <a:effectLst/>
                <a:latin typeface="Fira Code" panose="020B0809050000020004" pitchFamily="49" charset="0"/>
              </a:rPr>
            </a:br>
            <a:r>
              <a:rPr lang="en-IN" sz="900" b="0" i="1" dirty="0">
                <a:solidFill>
                  <a:srgbClr val="5C6370"/>
                </a:solidFill>
                <a:effectLst/>
                <a:latin typeface="Fira Code" panose="020B0809050000020004" pitchFamily="49" charset="0"/>
              </a:rPr>
              <a:t>    //kernel launch parameters</a:t>
            </a:r>
            <a:endParaRPr lang="en-IN" sz="900" b="0" dirty="0">
              <a:solidFill>
                <a:srgbClr val="ABB2BF"/>
              </a:solidFill>
              <a:effectLst/>
              <a:latin typeface="Fira Code" panose="020B0809050000020004" pitchFamily="49" charset="0"/>
            </a:endParaRPr>
          </a:p>
          <a:p>
            <a:br>
              <a:rPr lang="en-IN" sz="900" b="0" dirty="0">
                <a:solidFill>
                  <a:srgbClr val="ABB2BF"/>
                </a:solidFill>
                <a:effectLst/>
                <a:latin typeface="Fira Code" panose="020B0809050000020004" pitchFamily="49" charset="0"/>
              </a:rPr>
            </a:br>
            <a:r>
              <a:rPr lang="en-IN" sz="900" b="0" dirty="0">
                <a:solidFill>
                  <a:srgbClr val="ABB2BF"/>
                </a:solidFill>
                <a:effectLst/>
                <a:latin typeface="Fira Code" panose="020B0809050000020004" pitchFamily="49" charset="0"/>
              </a:rPr>
              <a:t>    </a:t>
            </a:r>
            <a:r>
              <a:rPr lang="en-IN" sz="900" b="0" dirty="0">
                <a:solidFill>
                  <a:srgbClr val="C678DD"/>
                </a:solidFill>
                <a:effectLst/>
                <a:latin typeface="Fira Code" panose="020B0809050000020004" pitchFamily="49" charset="0"/>
              </a:rPr>
              <a:t>dim3</a:t>
            </a:r>
            <a:r>
              <a:rPr lang="en-IN" sz="900" b="0" dirty="0">
                <a:solidFill>
                  <a:srgbClr val="ABB2BF"/>
                </a:solidFill>
                <a:effectLst/>
                <a:latin typeface="Fira Code" panose="020B0809050000020004" pitchFamily="49" charset="0"/>
              </a:rPr>
              <a:t> </a:t>
            </a:r>
            <a:r>
              <a:rPr lang="en-IN" sz="900" b="0" dirty="0">
                <a:solidFill>
                  <a:srgbClr val="61AFEF"/>
                </a:solidFill>
                <a:effectLst/>
                <a:latin typeface="Fira Code" panose="020B0809050000020004" pitchFamily="49" charset="0"/>
              </a:rPr>
              <a:t>block</a:t>
            </a:r>
            <a:r>
              <a:rPr lang="en-IN" sz="900" b="0" dirty="0">
                <a:solidFill>
                  <a:srgbClr val="ABB2BF"/>
                </a:solidFill>
                <a:effectLst/>
                <a:latin typeface="Fira Code" panose="020B0809050000020004" pitchFamily="49" charset="0"/>
              </a:rPr>
              <a:t>(</a:t>
            </a:r>
            <a:r>
              <a:rPr lang="en-IN" sz="900" b="0" dirty="0">
                <a:solidFill>
                  <a:srgbClr val="D19A66"/>
                </a:solidFill>
                <a:effectLst/>
                <a:latin typeface="Fira Code" panose="020B0809050000020004" pitchFamily="49" charset="0"/>
              </a:rPr>
              <a:t>8</a:t>
            </a:r>
            <a:r>
              <a:rPr lang="en-IN" sz="900" b="0" dirty="0">
                <a:solidFill>
                  <a:srgbClr val="ABB2BF"/>
                </a:solidFill>
                <a:effectLst/>
                <a:latin typeface="Fira Code" panose="020B0809050000020004" pitchFamily="49" charset="0"/>
              </a:rPr>
              <a:t>, </a:t>
            </a:r>
            <a:r>
              <a:rPr lang="en-IN" sz="900" b="0" dirty="0">
                <a:solidFill>
                  <a:srgbClr val="D19A66"/>
                </a:solidFill>
                <a:effectLst/>
                <a:latin typeface="Fira Code" panose="020B0809050000020004" pitchFamily="49" charset="0"/>
              </a:rPr>
              <a:t>8</a:t>
            </a:r>
            <a:r>
              <a:rPr lang="en-IN" sz="900" b="0" dirty="0">
                <a:solidFill>
                  <a:srgbClr val="ABB2BF"/>
                </a:solidFill>
                <a:effectLst/>
                <a:latin typeface="Fira Code" panose="020B0809050000020004" pitchFamily="49" charset="0"/>
              </a:rPr>
              <a:t>);</a:t>
            </a:r>
          </a:p>
          <a:p>
            <a:r>
              <a:rPr lang="en-IN" sz="900" b="0" dirty="0">
                <a:solidFill>
                  <a:srgbClr val="ABB2BF"/>
                </a:solidFill>
                <a:effectLst/>
                <a:latin typeface="Fira Code" panose="020B0809050000020004" pitchFamily="49" charset="0"/>
              </a:rPr>
              <a:t>    </a:t>
            </a:r>
            <a:r>
              <a:rPr lang="en-IN" sz="900" b="0" dirty="0">
                <a:solidFill>
                  <a:srgbClr val="C678DD"/>
                </a:solidFill>
                <a:effectLst/>
                <a:latin typeface="Fira Code" panose="020B0809050000020004" pitchFamily="49" charset="0"/>
              </a:rPr>
              <a:t>dim3</a:t>
            </a:r>
            <a:r>
              <a:rPr lang="en-IN" sz="900" b="0" dirty="0">
                <a:solidFill>
                  <a:srgbClr val="ABB2BF"/>
                </a:solidFill>
                <a:effectLst/>
                <a:latin typeface="Fira Code" panose="020B0809050000020004" pitchFamily="49" charset="0"/>
              </a:rPr>
              <a:t> </a:t>
            </a:r>
            <a:r>
              <a:rPr lang="en-IN" sz="900" b="0" dirty="0">
                <a:solidFill>
                  <a:srgbClr val="61AFEF"/>
                </a:solidFill>
                <a:effectLst/>
                <a:latin typeface="Fira Code" panose="020B0809050000020004" pitchFamily="49" charset="0"/>
              </a:rPr>
              <a:t>grid</a:t>
            </a:r>
            <a:r>
              <a:rPr lang="en-IN" sz="900" b="0" dirty="0">
                <a:solidFill>
                  <a:srgbClr val="ABB2BF"/>
                </a:solidFill>
                <a:effectLst/>
                <a:latin typeface="Fira Code" panose="020B0809050000020004" pitchFamily="49" charset="0"/>
              </a:rPr>
              <a:t>(</a:t>
            </a:r>
            <a:r>
              <a:rPr lang="en-IN" sz="900" b="0" dirty="0" err="1">
                <a:solidFill>
                  <a:srgbClr val="ABB2BF"/>
                </a:solidFill>
                <a:effectLst/>
                <a:latin typeface="Fira Code" panose="020B0809050000020004" pitchFamily="49" charset="0"/>
              </a:rPr>
              <a:t>nx</a:t>
            </a:r>
            <a:r>
              <a:rPr lang="en-IN" sz="900" b="0" dirty="0">
                <a:solidFill>
                  <a:srgbClr val="C678DD"/>
                </a:solidFill>
                <a:effectLst/>
                <a:latin typeface="Fira Code" panose="020B0809050000020004" pitchFamily="49" charset="0"/>
              </a:rPr>
              <a:t>/</a:t>
            </a:r>
            <a:r>
              <a:rPr lang="en-IN" sz="900" b="0" dirty="0" err="1">
                <a:solidFill>
                  <a:srgbClr val="E06C75"/>
                </a:solidFill>
                <a:effectLst/>
                <a:latin typeface="Fira Code" panose="020B0809050000020004" pitchFamily="49" charset="0"/>
              </a:rPr>
              <a:t>block</a:t>
            </a:r>
            <a:r>
              <a:rPr lang="en-IN" sz="900" b="0" dirty="0" err="1">
                <a:solidFill>
                  <a:srgbClr val="ABB2BF"/>
                </a:solidFill>
                <a:effectLst/>
                <a:latin typeface="Fira Code" panose="020B0809050000020004" pitchFamily="49" charset="0"/>
              </a:rPr>
              <a:t>.</a:t>
            </a:r>
            <a:r>
              <a:rPr lang="en-IN" sz="900" b="0" dirty="0" err="1">
                <a:solidFill>
                  <a:srgbClr val="E06C75"/>
                </a:solidFill>
                <a:effectLst/>
                <a:latin typeface="Fira Code" panose="020B0809050000020004" pitchFamily="49" charset="0"/>
              </a:rPr>
              <a:t>x</a:t>
            </a:r>
            <a:r>
              <a:rPr lang="en-IN" sz="900" b="0" dirty="0">
                <a:solidFill>
                  <a:srgbClr val="ABB2BF"/>
                </a:solidFill>
                <a:effectLst/>
                <a:latin typeface="Fira Code" panose="020B0809050000020004" pitchFamily="49" charset="0"/>
              </a:rPr>
              <a:t>, </a:t>
            </a:r>
            <a:r>
              <a:rPr lang="en-IN" sz="900" b="0" dirty="0" err="1">
                <a:solidFill>
                  <a:srgbClr val="ABB2BF"/>
                </a:solidFill>
                <a:effectLst/>
                <a:latin typeface="Fira Code" panose="020B0809050000020004" pitchFamily="49" charset="0"/>
              </a:rPr>
              <a:t>ny</a:t>
            </a:r>
            <a:r>
              <a:rPr lang="en-IN" sz="900" b="0" dirty="0">
                <a:solidFill>
                  <a:srgbClr val="C678DD"/>
                </a:solidFill>
                <a:effectLst/>
                <a:latin typeface="Fira Code" panose="020B0809050000020004" pitchFamily="49" charset="0"/>
              </a:rPr>
              <a:t>/</a:t>
            </a:r>
            <a:r>
              <a:rPr lang="en-IN" sz="900" b="0" dirty="0" err="1">
                <a:solidFill>
                  <a:srgbClr val="E06C75"/>
                </a:solidFill>
                <a:effectLst/>
                <a:latin typeface="Fira Code" panose="020B0809050000020004" pitchFamily="49" charset="0"/>
              </a:rPr>
              <a:t>block</a:t>
            </a:r>
            <a:r>
              <a:rPr lang="en-IN" sz="900" b="0" dirty="0" err="1">
                <a:solidFill>
                  <a:srgbClr val="ABB2BF"/>
                </a:solidFill>
                <a:effectLst/>
                <a:latin typeface="Fira Code" panose="020B0809050000020004" pitchFamily="49" charset="0"/>
              </a:rPr>
              <a:t>.</a:t>
            </a:r>
            <a:r>
              <a:rPr lang="en-IN" sz="900" b="0" dirty="0" err="1">
                <a:solidFill>
                  <a:srgbClr val="E06C75"/>
                </a:solidFill>
                <a:effectLst/>
                <a:latin typeface="Fira Code" panose="020B0809050000020004" pitchFamily="49" charset="0"/>
              </a:rPr>
              <a:t>y</a:t>
            </a:r>
            <a:r>
              <a:rPr lang="en-IN" sz="900" b="0" dirty="0">
                <a:solidFill>
                  <a:srgbClr val="ABB2BF"/>
                </a:solidFill>
                <a:effectLst/>
                <a:latin typeface="Fira Code" panose="020B0809050000020004" pitchFamily="49" charset="0"/>
              </a:rPr>
              <a:t>);</a:t>
            </a:r>
          </a:p>
          <a:p>
            <a:br>
              <a:rPr lang="en-IN" sz="900" b="0" dirty="0">
                <a:solidFill>
                  <a:srgbClr val="ABB2BF"/>
                </a:solidFill>
                <a:effectLst/>
                <a:latin typeface="Fira Code" panose="020B0809050000020004" pitchFamily="49" charset="0"/>
              </a:rPr>
            </a:br>
            <a:r>
              <a:rPr lang="en-IN" sz="900" b="0" dirty="0">
                <a:solidFill>
                  <a:srgbClr val="ABB2BF"/>
                </a:solidFill>
                <a:effectLst/>
                <a:latin typeface="Fira Code" panose="020B0809050000020004" pitchFamily="49" charset="0"/>
              </a:rPr>
              <a:t>    </a:t>
            </a:r>
            <a:r>
              <a:rPr lang="en-IN" sz="900" b="0" dirty="0" err="1">
                <a:solidFill>
                  <a:srgbClr val="ABB2BF"/>
                </a:solidFill>
                <a:effectLst/>
                <a:latin typeface="Fira Code" panose="020B0809050000020004" pitchFamily="49" charset="0"/>
              </a:rPr>
              <a:t>print_thread</a:t>
            </a:r>
            <a:r>
              <a:rPr lang="en-IN" sz="900" b="0" dirty="0">
                <a:solidFill>
                  <a:srgbClr val="ABB2BF"/>
                </a:solidFill>
                <a:effectLst/>
                <a:latin typeface="Fira Code" panose="020B0809050000020004" pitchFamily="49" charset="0"/>
              </a:rPr>
              <a:t> </a:t>
            </a:r>
            <a:r>
              <a:rPr lang="en-IN" sz="900" b="0" dirty="0">
                <a:solidFill>
                  <a:srgbClr val="C678DD"/>
                </a:solidFill>
                <a:effectLst/>
                <a:latin typeface="Fira Code" panose="020B0809050000020004" pitchFamily="49" charset="0"/>
              </a:rPr>
              <a:t>&lt;&lt;</a:t>
            </a:r>
            <a:r>
              <a:rPr lang="en-IN" sz="900" b="0" dirty="0">
                <a:solidFill>
                  <a:srgbClr val="ABB2BF"/>
                </a:solidFill>
                <a:effectLst/>
                <a:latin typeface="Fira Code" panose="020B0809050000020004" pitchFamily="49" charset="0"/>
              </a:rPr>
              <a:t> </a:t>
            </a:r>
            <a:r>
              <a:rPr lang="en-IN" sz="900" b="0" dirty="0">
                <a:solidFill>
                  <a:srgbClr val="C678DD"/>
                </a:solidFill>
                <a:effectLst/>
                <a:latin typeface="Fira Code" panose="020B0809050000020004" pitchFamily="49" charset="0"/>
              </a:rPr>
              <a:t>&lt;</a:t>
            </a:r>
            <a:r>
              <a:rPr lang="en-IN" sz="900" b="0" dirty="0">
                <a:solidFill>
                  <a:srgbClr val="ABB2BF"/>
                </a:solidFill>
                <a:effectLst/>
                <a:latin typeface="Fira Code" panose="020B0809050000020004" pitchFamily="49" charset="0"/>
              </a:rPr>
              <a:t>grid, block </a:t>
            </a:r>
            <a:r>
              <a:rPr lang="en-IN" sz="900" b="0" dirty="0">
                <a:solidFill>
                  <a:srgbClr val="C678DD"/>
                </a:solidFill>
                <a:effectLst/>
                <a:latin typeface="Fira Code" panose="020B0809050000020004" pitchFamily="49" charset="0"/>
              </a:rPr>
              <a:t>&gt;&gt;</a:t>
            </a:r>
            <a:r>
              <a:rPr lang="en-IN" sz="900" b="0" dirty="0">
                <a:solidFill>
                  <a:srgbClr val="ABB2BF"/>
                </a:solidFill>
                <a:effectLst/>
                <a:latin typeface="Fira Code" panose="020B0809050000020004" pitchFamily="49" charset="0"/>
              </a:rPr>
              <a:t> </a:t>
            </a:r>
            <a:r>
              <a:rPr lang="en-IN" sz="900" b="0" dirty="0">
                <a:solidFill>
                  <a:srgbClr val="C678DD"/>
                </a:solidFill>
                <a:effectLst/>
                <a:latin typeface="Fira Code" panose="020B0809050000020004" pitchFamily="49" charset="0"/>
              </a:rPr>
              <a:t>&gt;</a:t>
            </a:r>
            <a:r>
              <a:rPr lang="en-IN" sz="900" b="0" dirty="0">
                <a:solidFill>
                  <a:srgbClr val="ABB2BF"/>
                </a:solidFill>
                <a:effectLst/>
                <a:latin typeface="Fira Code" panose="020B0809050000020004" pitchFamily="49" charset="0"/>
              </a:rPr>
              <a:t> ();</a:t>
            </a:r>
            <a:r>
              <a:rPr lang="en-IN" sz="900" b="0" i="1" dirty="0">
                <a:solidFill>
                  <a:srgbClr val="5C6370"/>
                </a:solidFill>
                <a:effectLst/>
                <a:latin typeface="Fira Code" panose="020B0809050000020004" pitchFamily="49" charset="0"/>
              </a:rPr>
              <a:t> // async call</a:t>
            </a:r>
            <a:endParaRPr lang="en-IN" sz="900" b="0" dirty="0">
              <a:solidFill>
                <a:srgbClr val="ABB2BF"/>
              </a:solidFill>
              <a:effectLst/>
              <a:latin typeface="Fira Code" panose="020B0809050000020004" pitchFamily="49" charset="0"/>
            </a:endParaRPr>
          </a:p>
          <a:p>
            <a:r>
              <a:rPr lang="en-IN" sz="900" b="0" dirty="0">
                <a:solidFill>
                  <a:srgbClr val="ABB2BF"/>
                </a:solidFill>
                <a:effectLst/>
                <a:latin typeface="Fira Code" panose="020B0809050000020004" pitchFamily="49" charset="0"/>
              </a:rPr>
              <a:t>    </a:t>
            </a:r>
            <a:r>
              <a:rPr lang="en-IN" sz="900" b="0" dirty="0" err="1">
                <a:solidFill>
                  <a:srgbClr val="61AFEF"/>
                </a:solidFill>
                <a:effectLst/>
                <a:latin typeface="Fira Code" panose="020B0809050000020004" pitchFamily="49" charset="0"/>
              </a:rPr>
              <a:t>printf</a:t>
            </a:r>
            <a:r>
              <a:rPr lang="en-IN" sz="900" b="0" dirty="0">
                <a:solidFill>
                  <a:srgbClr val="ABB2BF"/>
                </a:solidFill>
                <a:effectLst/>
                <a:latin typeface="Fira Code" panose="020B0809050000020004" pitchFamily="49" charset="0"/>
              </a:rPr>
              <a:t>(</a:t>
            </a:r>
            <a:r>
              <a:rPr lang="en-IN" sz="900" b="0" dirty="0">
                <a:solidFill>
                  <a:srgbClr val="98C379"/>
                </a:solidFill>
                <a:effectLst/>
                <a:latin typeface="Fira Code" panose="020B0809050000020004" pitchFamily="49" charset="0"/>
              </a:rPr>
              <a:t>"Hello from CPU </a:t>
            </a:r>
            <a:r>
              <a:rPr lang="en-IN" sz="900" b="0" dirty="0">
                <a:solidFill>
                  <a:srgbClr val="56B6C2"/>
                </a:solidFill>
                <a:effectLst/>
                <a:latin typeface="Fira Code" panose="020B0809050000020004" pitchFamily="49" charset="0"/>
              </a:rPr>
              <a:t>\n</a:t>
            </a:r>
            <a:r>
              <a:rPr lang="en-IN" sz="900" b="0" dirty="0">
                <a:solidFill>
                  <a:srgbClr val="98C379"/>
                </a:solidFill>
                <a:effectLst/>
                <a:latin typeface="Fira Code" panose="020B0809050000020004" pitchFamily="49" charset="0"/>
              </a:rPr>
              <a:t>"</a:t>
            </a:r>
            <a:r>
              <a:rPr lang="en-IN" sz="900" b="0" dirty="0">
                <a:solidFill>
                  <a:srgbClr val="ABB2BF"/>
                </a:solidFill>
                <a:effectLst/>
                <a:latin typeface="Fira Code" panose="020B0809050000020004" pitchFamily="49" charset="0"/>
              </a:rPr>
              <a:t>);</a:t>
            </a:r>
          </a:p>
          <a:p>
            <a:r>
              <a:rPr lang="en-IN" sz="900" b="0" dirty="0">
                <a:solidFill>
                  <a:srgbClr val="ABB2BF"/>
                </a:solidFill>
                <a:effectLst/>
                <a:latin typeface="Fira Code" panose="020B0809050000020004" pitchFamily="49" charset="0"/>
              </a:rPr>
              <a:t>    </a:t>
            </a:r>
            <a:r>
              <a:rPr lang="en-IN" sz="900" b="0" dirty="0" err="1">
                <a:solidFill>
                  <a:srgbClr val="61AFEF"/>
                </a:solidFill>
                <a:effectLst/>
                <a:latin typeface="Fira Code" panose="020B0809050000020004" pitchFamily="49" charset="0"/>
              </a:rPr>
              <a:t>cudaDeviceSynchronize</a:t>
            </a:r>
            <a:r>
              <a:rPr lang="en-IN" sz="900" b="0" dirty="0">
                <a:solidFill>
                  <a:srgbClr val="ABB2BF"/>
                </a:solidFill>
                <a:effectLst/>
                <a:latin typeface="Fira Code" panose="020B0809050000020004" pitchFamily="49" charset="0"/>
              </a:rPr>
              <a:t>();</a:t>
            </a:r>
            <a:br>
              <a:rPr lang="en-IN" sz="900" b="0" dirty="0">
                <a:solidFill>
                  <a:srgbClr val="ABB2BF"/>
                </a:solidFill>
                <a:effectLst/>
                <a:latin typeface="Fira Code" panose="020B0809050000020004" pitchFamily="49" charset="0"/>
              </a:rPr>
            </a:br>
            <a:br>
              <a:rPr lang="en-IN" sz="900" b="0" dirty="0">
                <a:solidFill>
                  <a:srgbClr val="ABB2BF"/>
                </a:solidFill>
                <a:effectLst/>
                <a:latin typeface="Fira Code" panose="020B0809050000020004" pitchFamily="49" charset="0"/>
              </a:rPr>
            </a:br>
            <a:r>
              <a:rPr lang="en-IN" sz="900" b="0" dirty="0">
                <a:solidFill>
                  <a:srgbClr val="ABB2BF"/>
                </a:solidFill>
                <a:effectLst/>
                <a:latin typeface="Fira Code" panose="020B0809050000020004" pitchFamily="49" charset="0"/>
              </a:rPr>
              <a:t>    </a:t>
            </a:r>
            <a:r>
              <a:rPr lang="en-IN" sz="900" b="0" dirty="0" err="1">
                <a:solidFill>
                  <a:srgbClr val="61AFEF"/>
                </a:solidFill>
                <a:effectLst/>
                <a:latin typeface="Fira Code" panose="020B0809050000020004" pitchFamily="49" charset="0"/>
              </a:rPr>
              <a:t>cudaDeviceReset</a:t>
            </a:r>
            <a:r>
              <a:rPr lang="en-IN" sz="900" b="0" dirty="0">
                <a:solidFill>
                  <a:srgbClr val="ABB2BF"/>
                </a:solidFill>
                <a:effectLst/>
                <a:latin typeface="Fira Code" panose="020B0809050000020004" pitchFamily="49" charset="0"/>
              </a:rPr>
              <a:t>();</a:t>
            </a:r>
          </a:p>
          <a:p>
            <a:r>
              <a:rPr lang="en-IN" sz="900" b="0" dirty="0">
                <a:solidFill>
                  <a:srgbClr val="ABB2BF"/>
                </a:solidFill>
                <a:effectLst/>
                <a:latin typeface="Fira Code" panose="020B0809050000020004" pitchFamily="49" charset="0"/>
              </a:rPr>
              <a:t>    </a:t>
            </a:r>
            <a:r>
              <a:rPr lang="en-IN" sz="900" b="0" dirty="0">
                <a:solidFill>
                  <a:srgbClr val="C678DD"/>
                </a:solidFill>
                <a:effectLst/>
                <a:latin typeface="Fira Code" panose="020B0809050000020004" pitchFamily="49" charset="0"/>
              </a:rPr>
              <a:t>return</a:t>
            </a:r>
            <a:r>
              <a:rPr lang="en-IN" sz="900" b="0" dirty="0">
                <a:solidFill>
                  <a:srgbClr val="ABB2BF"/>
                </a:solidFill>
                <a:effectLst/>
                <a:latin typeface="Fira Code" panose="020B0809050000020004" pitchFamily="49" charset="0"/>
              </a:rPr>
              <a:t> </a:t>
            </a:r>
            <a:r>
              <a:rPr lang="en-IN" sz="900" b="0" dirty="0">
                <a:solidFill>
                  <a:srgbClr val="D19A66"/>
                </a:solidFill>
                <a:effectLst/>
                <a:latin typeface="Fira Code" panose="020B0809050000020004" pitchFamily="49" charset="0"/>
              </a:rPr>
              <a:t>0</a:t>
            </a:r>
            <a:r>
              <a:rPr lang="en-IN" sz="900" b="0" dirty="0">
                <a:solidFill>
                  <a:srgbClr val="ABB2BF"/>
                </a:solidFill>
                <a:effectLst/>
                <a:latin typeface="Fira Code" panose="020B0809050000020004" pitchFamily="49" charset="0"/>
              </a:rPr>
              <a:t>;</a:t>
            </a:r>
          </a:p>
          <a:p>
            <a:r>
              <a:rPr lang="en-IN" sz="900" b="0" dirty="0">
                <a:solidFill>
                  <a:srgbClr val="ABB2BF"/>
                </a:solidFill>
                <a:effectLst/>
                <a:latin typeface="Fira Code" panose="020B0809050000020004" pitchFamily="49" charset="0"/>
              </a:rPr>
              <a:t>}</a:t>
            </a:r>
          </a:p>
          <a:p>
            <a:pPr algn="ctr"/>
            <a:endParaRPr lang="en-IN" sz="1000" dirty="0"/>
          </a:p>
        </p:txBody>
      </p:sp>
      <p:sp>
        <p:nvSpPr>
          <p:cNvPr id="16" name="TextBox 15">
            <a:extLst>
              <a:ext uri="{FF2B5EF4-FFF2-40B4-BE49-F238E27FC236}">
                <a16:creationId xmlns:a16="http://schemas.microsoft.com/office/drawing/2014/main" id="{7BD59F85-FF4F-867E-AE2F-9C153D7C4386}"/>
              </a:ext>
            </a:extLst>
          </p:cNvPr>
          <p:cNvSpPr txBox="1"/>
          <p:nvPr/>
        </p:nvSpPr>
        <p:spPr>
          <a:xfrm>
            <a:off x="789777" y="3050580"/>
            <a:ext cx="5210605" cy="1015663"/>
          </a:xfrm>
          <a:prstGeom prst="rect">
            <a:avLst/>
          </a:prstGeom>
          <a:noFill/>
        </p:spPr>
        <p:txBody>
          <a:bodyPr wrap="square">
            <a:spAutoFit/>
          </a:bodyPr>
          <a:lstStyle/>
          <a:p>
            <a:r>
              <a:rPr lang="en-IN" sz="1200" dirty="0">
                <a:solidFill>
                  <a:srgbClr val="00A4A6"/>
                </a:solidFill>
                <a:latin typeface="Fira Code" panose="020B0809050000020004" pitchFamily="49" charset="0"/>
                <a:ea typeface="Fira Code" panose="020B0809050000020004" pitchFamily="49" charset="0"/>
                <a:cs typeface="Fira Code" panose="020B0809050000020004" pitchFamily="49" charset="0"/>
              </a:rPr>
              <a:t>Example-5: </a:t>
            </a:r>
            <a:r>
              <a:rPr lang="en-IN" sz="1200" dirty="0">
                <a:solidFill>
                  <a:srgbClr val="FFFFFF"/>
                </a:solidFill>
                <a:latin typeface="Fira Code" panose="020B0809050000020004" pitchFamily="49" charset="0"/>
                <a:ea typeface="Fira Code" panose="020B0809050000020004" pitchFamily="49" charset="0"/>
                <a:cs typeface="Fira Code" panose="020B0809050000020004" pitchFamily="49" charset="0"/>
              </a:rPr>
              <a:t>Lets code a CUDA program that is going to launch a 2-D grid which has 256 threads arranged into 2 thread blocks in x-dimension and y-dimension. So we will have 16 threads per block with 8 thread in x and y-dimension. </a:t>
            </a:r>
          </a:p>
        </p:txBody>
      </p:sp>
    </p:spTree>
    <p:extLst>
      <p:ext uri="{BB962C8B-B14F-4D97-AF65-F5344CB8AC3E}">
        <p14:creationId xmlns:p14="http://schemas.microsoft.com/office/powerpoint/2010/main" val="564873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A7C235F-7CD1-DD9C-B0AA-693B63B2307E}"/>
              </a:ext>
            </a:extLst>
          </p:cNvPr>
          <p:cNvSpPr/>
          <p:nvPr/>
        </p:nvSpPr>
        <p:spPr>
          <a:xfrm>
            <a:off x="5494256" y="1879291"/>
            <a:ext cx="1909426" cy="532156"/>
          </a:xfrm>
          <a:prstGeom prst="rect">
            <a:avLst/>
          </a:prstGeom>
          <a:solidFill>
            <a:srgbClr val="00A4A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EC90679B-E14D-C750-8398-7878A84426CA}"/>
              </a:ext>
            </a:extLst>
          </p:cNvPr>
          <p:cNvSpPr/>
          <p:nvPr/>
        </p:nvSpPr>
        <p:spPr>
          <a:xfrm>
            <a:off x="3376397" y="1886581"/>
            <a:ext cx="1909426" cy="532156"/>
          </a:xfrm>
          <a:prstGeom prst="rect">
            <a:avLst/>
          </a:prstGeom>
          <a:solidFill>
            <a:srgbClr val="00A4A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3632F896-A615-041B-3308-3D159ADC75F1}"/>
              </a:ext>
            </a:extLst>
          </p:cNvPr>
          <p:cNvSpPr>
            <a:spLocks noGrp="1"/>
          </p:cNvSpPr>
          <p:nvPr>
            <p:ph type="title"/>
          </p:nvPr>
        </p:nvSpPr>
        <p:spPr/>
        <p:txBody>
          <a:bodyPr/>
          <a:lstStyle/>
          <a:p>
            <a:r>
              <a:rPr lang="en-US" i="0" dirty="0">
                <a:solidFill>
                  <a:srgbClr val="00A4A6"/>
                </a:solidFill>
                <a:effectLst/>
                <a:latin typeface="Fira Code" panose="020B0809050000020004" pitchFamily="49" charset="0"/>
                <a:ea typeface="Fira Code" panose="020B0809050000020004" pitchFamily="49" charset="0"/>
                <a:cs typeface="Fira Code" panose="020B0809050000020004" pitchFamily="49" charset="0"/>
              </a:rPr>
              <a:t>Organization of thread in a CUDA program</a:t>
            </a:r>
            <a:endParaRPr lang="en-IN" dirty="0">
              <a:solidFill>
                <a:srgbClr val="00A4A6"/>
              </a:solidFill>
              <a:latin typeface="Fira Code" panose="020B0809050000020004" pitchFamily="49" charset="0"/>
              <a:ea typeface="Fira Code" panose="020B0809050000020004" pitchFamily="49" charset="0"/>
              <a:cs typeface="Fira Code" panose="020B0809050000020004" pitchFamily="49" charset="0"/>
            </a:endParaRPr>
          </a:p>
        </p:txBody>
      </p:sp>
      <p:pic>
        <p:nvPicPr>
          <p:cNvPr id="37" name="Picture 36">
            <a:extLst>
              <a:ext uri="{FF2B5EF4-FFF2-40B4-BE49-F238E27FC236}">
                <a16:creationId xmlns:a16="http://schemas.microsoft.com/office/drawing/2014/main" id="{BBE3E5A3-EE5B-104F-0B46-840E9A0804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1469" y="183800"/>
            <a:ext cx="605135" cy="353809"/>
          </a:xfrm>
          <a:prstGeom prst="rect">
            <a:avLst/>
          </a:prstGeom>
        </p:spPr>
      </p:pic>
      <p:pic>
        <p:nvPicPr>
          <p:cNvPr id="38" name="Picture 37">
            <a:extLst>
              <a:ext uri="{FF2B5EF4-FFF2-40B4-BE49-F238E27FC236}">
                <a16:creationId xmlns:a16="http://schemas.microsoft.com/office/drawing/2014/main" id="{64B749E6-1C52-A25D-0247-C795426C00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7785" y="225414"/>
            <a:ext cx="789415" cy="279420"/>
          </a:xfrm>
          <a:prstGeom prst="rect">
            <a:avLst/>
          </a:prstGeom>
        </p:spPr>
      </p:pic>
      <p:grpSp>
        <p:nvGrpSpPr>
          <p:cNvPr id="8" name="Group 7">
            <a:extLst>
              <a:ext uri="{FF2B5EF4-FFF2-40B4-BE49-F238E27FC236}">
                <a16:creationId xmlns:a16="http://schemas.microsoft.com/office/drawing/2014/main" id="{9D7B3546-2317-2693-9E8E-3AC6AEBBBA44}"/>
              </a:ext>
            </a:extLst>
          </p:cNvPr>
          <p:cNvGrpSpPr/>
          <p:nvPr/>
        </p:nvGrpSpPr>
        <p:grpSpPr>
          <a:xfrm>
            <a:off x="3399993" y="1916076"/>
            <a:ext cx="3968303" cy="475426"/>
            <a:chOff x="792479" y="3751725"/>
            <a:chExt cx="3968303" cy="475426"/>
          </a:xfrm>
        </p:grpSpPr>
        <p:grpSp>
          <p:nvGrpSpPr>
            <p:cNvPr id="7" name="Group 6">
              <a:extLst>
                <a:ext uri="{FF2B5EF4-FFF2-40B4-BE49-F238E27FC236}">
                  <a16:creationId xmlns:a16="http://schemas.microsoft.com/office/drawing/2014/main" id="{7ED96E0F-0B49-3654-EEA1-6B45F6264A0F}"/>
                </a:ext>
              </a:extLst>
            </p:cNvPr>
            <p:cNvGrpSpPr/>
            <p:nvPr/>
          </p:nvGrpSpPr>
          <p:grpSpPr>
            <a:xfrm>
              <a:off x="792479" y="3751727"/>
              <a:ext cx="1846462" cy="475424"/>
              <a:chOff x="1069749" y="3191289"/>
              <a:chExt cx="1846462" cy="475424"/>
            </a:xfrm>
          </p:grpSpPr>
          <p:sp>
            <p:nvSpPr>
              <p:cNvPr id="5" name="Rectangle 4">
                <a:extLst>
                  <a:ext uri="{FF2B5EF4-FFF2-40B4-BE49-F238E27FC236}">
                    <a16:creationId xmlns:a16="http://schemas.microsoft.com/office/drawing/2014/main" id="{4F139250-D831-B444-5E15-CB3C00243D29}"/>
                  </a:ext>
                </a:extLst>
              </p:cNvPr>
              <p:cNvSpPr/>
              <p:nvPr/>
            </p:nvSpPr>
            <p:spPr>
              <a:xfrm>
                <a:off x="1069749" y="3191291"/>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Fira Code" panose="020B0809050000020004" pitchFamily="49" charset="0"/>
                    <a:ea typeface="Fira Code" panose="020B0809050000020004" pitchFamily="49" charset="0"/>
                    <a:cs typeface="Fira Code" panose="020B0809050000020004" pitchFamily="49" charset="0"/>
                  </a:rPr>
                  <a:t>A</a:t>
                </a:r>
              </a:p>
            </p:txBody>
          </p:sp>
          <p:sp>
            <p:nvSpPr>
              <p:cNvPr id="6" name="Rectangle 5">
                <a:extLst>
                  <a:ext uri="{FF2B5EF4-FFF2-40B4-BE49-F238E27FC236}">
                    <a16:creationId xmlns:a16="http://schemas.microsoft.com/office/drawing/2014/main" id="{D50CD95F-CB58-2F1C-05E1-7F775ABE6368}"/>
                  </a:ext>
                </a:extLst>
              </p:cNvPr>
              <p:cNvSpPr/>
              <p:nvPr/>
            </p:nvSpPr>
            <p:spPr>
              <a:xfrm>
                <a:off x="1543898"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Fira Code" panose="020B0809050000020004" pitchFamily="49" charset="0"/>
                    <a:ea typeface="Fira Code" panose="020B0809050000020004" pitchFamily="49" charset="0"/>
                    <a:cs typeface="Fira Code" panose="020B0809050000020004" pitchFamily="49" charset="0"/>
                  </a:rPr>
                  <a:t>B</a:t>
                </a:r>
              </a:p>
            </p:txBody>
          </p:sp>
          <p:sp>
            <p:nvSpPr>
              <p:cNvPr id="10" name="Rectangle 9">
                <a:extLst>
                  <a:ext uri="{FF2B5EF4-FFF2-40B4-BE49-F238E27FC236}">
                    <a16:creationId xmlns:a16="http://schemas.microsoft.com/office/drawing/2014/main" id="{660F1224-8021-57E1-4013-C5C7A5974D5D}"/>
                  </a:ext>
                </a:extLst>
              </p:cNvPr>
              <p:cNvSpPr/>
              <p:nvPr/>
            </p:nvSpPr>
            <p:spPr>
              <a:xfrm>
                <a:off x="2018047" y="3191290"/>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Fira Code" panose="020B0809050000020004" pitchFamily="49" charset="0"/>
                    <a:ea typeface="Fira Code" panose="020B0809050000020004" pitchFamily="49" charset="0"/>
                    <a:cs typeface="Fira Code" panose="020B0809050000020004" pitchFamily="49" charset="0"/>
                  </a:rPr>
                  <a:t>C</a:t>
                </a:r>
              </a:p>
            </p:txBody>
          </p:sp>
          <p:sp>
            <p:nvSpPr>
              <p:cNvPr id="11" name="Rectangle 10">
                <a:extLst>
                  <a:ext uri="{FF2B5EF4-FFF2-40B4-BE49-F238E27FC236}">
                    <a16:creationId xmlns:a16="http://schemas.microsoft.com/office/drawing/2014/main" id="{5B2BA724-EFF2-FAB1-08A2-2D713CECA470}"/>
                  </a:ext>
                </a:extLst>
              </p:cNvPr>
              <p:cNvSpPr/>
              <p:nvPr/>
            </p:nvSpPr>
            <p:spPr>
              <a:xfrm>
                <a:off x="2492196"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Fira Code" panose="020B0809050000020004" pitchFamily="49" charset="0"/>
                    <a:ea typeface="Fira Code" panose="020B0809050000020004" pitchFamily="49" charset="0"/>
                    <a:cs typeface="Fira Code" panose="020B0809050000020004" pitchFamily="49" charset="0"/>
                  </a:rPr>
                  <a:t>D</a:t>
                </a:r>
              </a:p>
            </p:txBody>
          </p:sp>
        </p:grpSp>
        <p:grpSp>
          <p:nvGrpSpPr>
            <p:cNvPr id="3" name="Group 2">
              <a:extLst>
                <a:ext uri="{FF2B5EF4-FFF2-40B4-BE49-F238E27FC236}">
                  <a16:creationId xmlns:a16="http://schemas.microsoft.com/office/drawing/2014/main" id="{7D5D4F13-D304-189A-C3BF-F63AED8DFC9D}"/>
                </a:ext>
              </a:extLst>
            </p:cNvPr>
            <p:cNvGrpSpPr/>
            <p:nvPr/>
          </p:nvGrpSpPr>
          <p:grpSpPr>
            <a:xfrm>
              <a:off x="2919150" y="3751725"/>
              <a:ext cx="1841632" cy="475424"/>
              <a:chOff x="2966345" y="3191286"/>
              <a:chExt cx="1841632" cy="475424"/>
            </a:xfrm>
          </p:grpSpPr>
          <p:sp>
            <p:nvSpPr>
              <p:cNvPr id="12" name="Rectangle 11">
                <a:extLst>
                  <a:ext uri="{FF2B5EF4-FFF2-40B4-BE49-F238E27FC236}">
                    <a16:creationId xmlns:a16="http://schemas.microsoft.com/office/drawing/2014/main" id="{1FED841E-46EC-D126-61F3-47021D6B404A}"/>
                  </a:ext>
                </a:extLst>
              </p:cNvPr>
              <p:cNvSpPr/>
              <p:nvPr/>
            </p:nvSpPr>
            <p:spPr>
              <a:xfrm>
                <a:off x="2966345" y="3191288"/>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Fira Code" panose="020B0809050000020004" pitchFamily="49" charset="0"/>
                    <a:ea typeface="Fira Code" panose="020B0809050000020004" pitchFamily="49" charset="0"/>
                    <a:cs typeface="Fira Code" panose="020B0809050000020004" pitchFamily="49" charset="0"/>
                  </a:rPr>
                  <a:t>E</a:t>
                </a:r>
              </a:p>
            </p:txBody>
          </p:sp>
          <p:sp>
            <p:nvSpPr>
              <p:cNvPr id="16" name="Rectangle 15">
                <a:extLst>
                  <a:ext uri="{FF2B5EF4-FFF2-40B4-BE49-F238E27FC236}">
                    <a16:creationId xmlns:a16="http://schemas.microsoft.com/office/drawing/2014/main" id="{A59C2A2A-1AC1-FFF4-8712-3D2B1ACBC869}"/>
                  </a:ext>
                </a:extLst>
              </p:cNvPr>
              <p:cNvSpPr/>
              <p:nvPr/>
            </p:nvSpPr>
            <p:spPr>
              <a:xfrm>
                <a:off x="3435664" y="3191287"/>
                <a:ext cx="424015" cy="475423"/>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Fira Code" panose="020B0809050000020004" pitchFamily="49" charset="0"/>
                    <a:ea typeface="Fira Code" panose="020B0809050000020004" pitchFamily="49" charset="0"/>
                    <a:cs typeface="Fira Code" panose="020B0809050000020004" pitchFamily="49" charset="0"/>
                  </a:rPr>
                  <a:t>F</a:t>
                </a:r>
              </a:p>
            </p:txBody>
          </p:sp>
          <p:sp>
            <p:nvSpPr>
              <p:cNvPr id="17" name="Rectangle 16">
                <a:extLst>
                  <a:ext uri="{FF2B5EF4-FFF2-40B4-BE49-F238E27FC236}">
                    <a16:creationId xmlns:a16="http://schemas.microsoft.com/office/drawing/2014/main" id="{AA0FCD3C-4C5D-5132-79EB-9C78A1F36D03}"/>
                  </a:ext>
                </a:extLst>
              </p:cNvPr>
              <p:cNvSpPr/>
              <p:nvPr/>
            </p:nvSpPr>
            <p:spPr>
              <a:xfrm>
                <a:off x="3909813" y="3191287"/>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Fira Code" panose="020B0809050000020004" pitchFamily="49" charset="0"/>
                    <a:ea typeface="Fira Code" panose="020B0809050000020004" pitchFamily="49" charset="0"/>
                    <a:cs typeface="Fira Code" panose="020B0809050000020004" pitchFamily="49" charset="0"/>
                  </a:rPr>
                  <a:t>G</a:t>
                </a:r>
              </a:p>
            </p:txBody>
          </p:sp>
          <p:sp>
            <p:nvSpPr>
              <p:cNvPr id="18" name="Rectangle 17">
                <a:extLst>
                  <a:ext uri="{FF2B5EF4-FFF2-40B4-BE49-F238E27FC236}">
                    <a16:creationId xmlns:a16="http://schemas.microsoft.com/office/drawing/2014/main" id="{04686EF6-1F67-B92A-A61B-9BD32B9F9FA1}"/>
                  </a:ext>
                </a:extLst>
              </p:cNvPr>
              <p:cNvSpPr/>
              <p:nvPr/>
            </p:nvSpPr>
            <p:spPr>
              <a:xfrm>
                <a:off x="4383962" y="3191286"/>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Fira Code" panose="020B0809050000020004" pitchFamily="49" charset="0"/>
                    <a:ea typeface="Fira Code" panose="020B0809050000020004" pitchFamily="49" charset="0"/>
                    <a:cs typeface="Fira Code" panose="020B0809050000020004" pitchFamily="49" charset="0"/>
                  </a:rPr>
                  <a:t>H</a:t>
                </a:r>
              </a:p>
            </p:txBody>
          </p:sp>
        </p:grpSp>
      </p:grpSp>
      <p:graphicFrame>
        <p:nvGraphicFramePr>
          <p:cNvPr id="20" name="Table 19">
            <a:extLst>
              <a:ext uri="{FF2B5EF4-FFF2-40B4-BE49-F238E27FC236}">
                <a16:creationId xmlns:a16="http://schemas.microsoft.com/office/drawing/2014/main" id="{EE8FDAF4-99E8-CD21-18C7-253536AB2E18}"/>
              </a:ext>
            </a:extLst>
          </p:cNvPr>
          <p:cNvGraphicFramePr>
            <a:graphicFrameLocks noGrp="1"/>
          </p:cNvGraphicFramePr>
          <p:nvPr>
            <p:extLst>
              <p:ext uri="{D42A27DB-BD31-4B8C-83A1-F6EECF244321}">
                <p14:modId xmlns:p14="http://schemas.microsoft.com/office/powerpoint/2010/main" val="2297781265"/>
              </p:ext>
            </p:extLst>
          </p:nvPr>
        </p:nvGraphicFramePr>
        <p:xfrm>
          <a:off x="2880804" y="3303373"/>
          <a:ext cx="5468701" cy="2855289"/>
        </p:xfrm>
        <a:graphic>
          <a:graphicData uri="http://schemas.openxmlformats.org/drawingml/2006/table">
            <a:tbl>
              <a:tblPr firstRow="1" bandRow="1">
                <a:tableStyleId>{5C22544A-7EE6-4342-B048-85BDC9FD1C3A}</a:tableStyleId>
              </a:tblPr>
              <a:tblGrid>
                <a:gridCol w="1198270">
                  <a:extLst>
                    <a:ext uri="{9D8B030D-6E8A-4147-A177-3AD203B41FA5}">
                      <a16:colId xmlns:a16="http://schemas.microsoft.com/office/drawing/2014/main" val="224692730"/>
                    </a:ext>
                  </a:extLst>
                </a:gridCol>
                <a:gridCol w="1423477">
                  <a:extLst>
                    <a:ext uri="{9D8B030D-6E8A-4147-A177-3AD203B41FA5}">
                      <a16:colId xmlns:a16="http://schemas.microsoft.com/office/drawing/2014/main" val="3713863824"/>
                    </a:ext>
                  </a:extLst>
                </a:gridCol>
                <a:gridCol w="1423477">
                  <a:extLst>
                    <a:ext uri="{9D8B030D-6E8A-4147-A177-3AD203B41FA5}">
                      <a16:colId xmlns:a16="http://schemas.microsoft.com/office/drawing/2014/main" val="371718694"/>
                    </a:ext>
                  </a:extLst>
                </a:gridCol>
                <a:gridCol w="1423477">
                  <a:extLst>
                    <a:ext uri="{9D8B030D-6E8A-4147-A177-3AD203B41FA5}">
                      <a16:colId xmlns:a16="http://schemas.microsoft.com/office/drawing/2014/main" val="1604865304"/>
                    </a:ext>
                  </a:extLst>
                </a:gridCol>
              </a:tblGrid>
              <a:tr h="301473">
                <a:tc>
                  <a:txBody>
                    <a:bodyPr/>
                    <a:lstStyle/>
                    <a:p>
                      <a:r>
                        <a:rPr lang="en-IN" sz="1000" b="0" dirty="0">
                          <a:solidFill>
                            <a:srgbClr val="B292FF"/>
                          </a:solidFill>
                          <a:latin typeface="Fira Code" panose="020B0809050000020004" pitchFamily="49" charset="0"/>
                          <a:ea typeface="Fira Code" panose="020B0809050000020004" pitchFamily="49" charset="0"/>
                          <a:cs typeface="Fira Code" panose="020B0809050000020004" pitchFamily="49" charset="0"/>
                        </a:rPr>
                        <a:t>Thread Name</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b="0" dirty="0" err="1">
                          <a:solidFill>
                            <a:srgbClr val="B292FF"/>
                          </a:solidFill>
                          <a:latin typeface="Fira Code" panose="020B0809050000020004" pitchFamily="49" charset="0"/>
                          <a:ea typeface="Fira Code" panose="020B0809050000020004" pitchFamily="49" charset="0"/>
                          <a:cs typeface="Fira Code" panose="020B0809050000020004" pitchFamily="49" charset="0"/>
                        </a:rPr>
                        <a:t>blockIdx.X</a:t>
                      </a:r>
                      <a:endParaRPr lang="en-IN" sz="1000" b="0" dirty="0">
                        <a:solidFill>
                          <a:srgbClr val="B292FF"/>
                        </a:solidFill>
                        <a:latin typeface="Fira Code" panose="020B0809050000020004" pitchFamily="49" charset="0"/>
                        <a:ea typeface="Fira Code" panose="020B0809050000020004" pitchFamily="49" charset="0"/>
                        <a:cs typeface="Fira Code" panose="020B0809050000020004" pitchFamily="49"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b="0" dirty="0" err="1">
                          <a:solidFill>
                            <a:srgbClr val="B292FF"/>
                          </a:solidFill>
                          <a:latin typeface="Fira Code" panose="020B0809050000020004" pitchFamily="49" charset="0"/>
                          <a:ea typeface="Fira Code" panose="020B0809050000020004" pitchFamily="49" charset="0"/>
                          <a:cs typeface="Fira Code" panose="020B0809050000020004" pitchFamily="49" charset="0"/>
                        </a:rPr>
                        <a:t>blockIdx.Y</a:t>
                      </a:r>
                      <a:endParaRPr lang="en-IN" sz="1000" b="0" dirty="0">
                        <a:solidFill>
                          <a:srgbClr val="B292FF"/>
                        </a:solidFill>
                        <a:latin typeface="Fira Code" panose="020B0809050000020004" pitchFamily="49" charset="0"/>
                        <a:ea typeface="Fira Code" panose="020B0809050000020004" pitchFamily="49" charset="0"/>
                        <a:cs typeface="Fira Code" panose="020B0809050000020004" pitchFamily="49"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b="0" dirty="0" err="1">
                          <a:solidFill>
                            <a:srgbClr val="B292FF"/>
                          </a:solidFill>
                          <a:latin typeface="Fira Code" panose="020B0809050000020004" pitchFamily="49" charset="0"/>
                          <a:ea typeface="Fira Code" panose="020B0809050000020004" pitchFamily="49" charset="0"/>
                          <a:cs typeface="Fira Code" panose="020B0809050000020004" pitchFamily="49" charset="0"/>
                        </a:rPr>
                        <a:t>blockIdx.Z</a:t>
                      </a:r>
                      <a:endParaRPr lang="en-IN" sz="1000" b="0" dirty="0">
                        <a:solidFill>
                          <a:srgbClr val="B292FF"/>
                        </a:solidFill>
                        <a:latin typeface="Fira Code" panose="020B0809050000020004" pitchFamily="49" charset="0"/>
                        <a:ea typeface="Fira Code" panose="020B0809050000020004" pitchFamily="49" charset="0"/>
                        <a:cs typeface="Fira Code" panose="020B0809050000020004" pitchFamily="49"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3503882316"/>
                  </a:ext>
                </a:extLst>
              </a:tr>
              <a:tr h="319227">
                <a:tc>
                  <a:txBody>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A</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1197455003"/>
                  </a:ext>
                </a:extLst>
              </a:tr>
              <a:tr h="319227">
                <a:tc>
                  <a:txBody>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B</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1689815748"/>
                  </a:ext>
                </a:extLst>
              </a:tr>
              <a:tr h="319227">
                <a:tc>
                  <a:txBody>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C</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2530819519"/>
                  </a:ext>
                </a:extLst>
              </a:tr>
              <a:tr h="319227">
                <a:tc>
                  <a:txBody>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D</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3669138295"/>
                  </a:ext>
                </a:extLst>
              </a:tr>
              <a:tr h="319227">
                <a:tc>
                  <a:txBody>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E</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1</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2633503830"/>
                  </a:ext>
                </a:extLst>
              </a:tr>
              <a:tr h="319227">
                <a:tc>
                  <a:txBody>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F</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1</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31085673"/>
                  </a:ext>
                </a:extLst>
              </a:tr>
              <a:tr h="319227">
                <a:tc>
                  <a:txBody>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G</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1</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1132945044"/>
                  </a:ext>
                </a:extLst>
              </a:tr>
              <a:tr h="319227">
                <a:tc>
                  <a:txBody>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H</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1</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3028281871"/>
                  </a:ext>
                </a:extLst>
              </a:tr>
            </a:tbl>
          </a:graphicData>
        </a:graphic>
      </p:graphicFrame>
      <p:sp>
        <p:nvSpPr>
          <p:cNvPr id="13" name="TextBox 12">
            <a:extLst>
              <a:ext uri="{FF2B5EF4-FFF2-40B4-BE49-F238E27FC236}">
                <a16:creationId xmlns:a16="http://schemas.microsoft.com/office/drawing/2014/main" id="{CD749BB5-95D7-4467-6CE0-70703D572D5F}"/>
              </a:ext>
            </a:extLst>
          </p:cNvPr>
          <p:cNvSpPr txBox="1"/>
          <p:nvPr/>
        </p:nvSpPr>
        <p:spPr>
          <a:xfrm>
            <a:off x="2690180" y="2616601"/>
            <a:ext cx="6096982" cy="461665"/>
          </a:xfrm>
          <a:prstGeom prst="rect">
            <a:avLst/>
          </a:prstGeom>
          <a:noFill/>
        </p:spPr>
        <p:txBody>
          <a:bodyPr wrap="square">
            <a:spAutoFit/>
          </a:bodyPr>
          <a:lstStyle/>
          <a:p>
            <a:r>
              <a:rPr lang="en-IN" sz="1200" dirty="0">
                <a:solidFill>
                  <a:srgbClr val="00A4A6"/>
                </a:solidFill>
                <a:latin typeface="Fira Code" panose="020B0809050000020004" pitchFamily="49" charset="0"/>
                <a:ea typeface="Fira Code" panose="020B0809050000020004" pitchFamily="49" charset="0"/>
                <a:cs typeface="Fira Code" panose="020B0809050000020004" pitchFamily="49" charset="0"/>
              </a:rPr>
              <a:t>Example-2:  </a:t>
            </a:r>
            <a:r>
              <a:rPr lang="en-IN" sz="1200" dirty="0">
                <a:solidFill>
                  <a:srgbClr val="FFFFFF"/>
                </a:solidFill>
                <a:latin typeface="Fira Code" panose="020B0809050000020004" pitchFamily="49" charset="0"/>
                <a:ea typeface="Fira Code" panose="020B0809050000020004" pitchFamily="49" charset="0"/>
                <a:cs typeface="Fira Code" panose="020B0809050000020004" pitchFamily="49" charset="0"/>
              </a:rPr>
              <a:t>consider a 1-D grid with 2 thread block with 8 threads</a:t>
            </a:r>
          </a:p>
        </p:txBody>
      </p:sp>
    </p:spTree>
    <p:extLst>
      <p:ext uri="{BB962C8B-B14F-4D97-AF65-F5344CB8AC3E}">
        <p14:creationId xmlns:p14="http://schemas.microsoft.com/office/powerpoint/2010/main" val="811834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2F896-A615-041B-3308-3D159ADC75F1}"/>
              </a:ext>
            </a:extLst>
          </p:cNvPr>
          <p:cNvSpPr>
            <a:spLocks noGrp="1"/>
          </p:cNvSpPr>
          <p:nvPr>
            <p:ph type="title"/>
          </p:nvPr>
        </p:nvSpPr>
        <p:spPr/>
        <p:txBody>
          <a:bodyPr/>
          <a:lstStyle/>
          <a:p>
            <a:r>
              <a:rPr lang="en-US" i="0" dirty="0">
                <a:solidFill>
                  <a:srgbClr val="00A4A6"/>
                </a:solidFill>
                <a:effectLst/>
                <a:latin typeface="Fira Code" panose="020B0809050000020004" pitchFamily="49" charset="0"/>
                <a:ea typeface="Fira Code" panose="020B0809050000020004" pitchFamily="49" charset="0"/>
                <a:cs typeface="Fira Code" panose="020B0809050000020004" pitchFamily="49" charset="0"/>
              </a:rPr>
              <a:t>Organization of thread in a CUDA program</a:t>
            </a:r>
            <a:endParaRPr lang="en-IN" dirty="0">
              <a:solidFill>
                <a:srgbClr val="00A4A6"/>
              </a:solidFill>
              <a:latin typeface="Fira Code" panose="020B0809050000020004" pitchFamily="49" charset="0"/>
              <a:ea typeface="Fira Code" panose="020B0809050000020004" pitchFamily="49" charset="0"/>
              <a:cs typeface="Fira Code" panose="020B0809050000020004" pitchFamily="49" charset="0"/>
            </a:endParaRPr>
          </a:p>
        </p:txBody>
      </p:sp>
      <p:pic>
        <p:nvPicPr>
          <p:cNvPr id="37" name="Picture 36">
            <a:extLst>
              <a:ext uri="{FF2B5EF4-FFF2-40B4-BE49-F238E27FC236}">
                <a16:creationId xmlns:a16="http://schemas.microsoft.com/office/drawing/2014/main" id="{BBE3E5A3-EE5B-104F-0B46-840E9A0804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1469" y="183800"/>
            <a:ext cx="605135" cy="353809"/>
          </a:xfrm>
          <a:prstGeom prst="rect">
            <a:avLst/>
          </a:prstGeom>
        </p:spPr>
      </p:pic>
      <p:pic>
        <p:nvPicPr>
          <p:cNvPr id="38" name="Picture 37">
            <a:extLst>
              <a:ext uri="{FF2B5EF4-FFF2-40B4-BE49-F238E27FC236}">
                <a16:creationId xmlns:a16="http://schemas.microsoft.com/office/drawing/2014/main" id="{64B749E6-1C52-A25D-0247-C795426C00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7785" y="225414"/>
            <a:ext cx="789415" cy="279420"/>
          </a:xfrm>
          <a:prstGeom prst="rect">
            <a:avLst/>
          </a:prstGeom>
        </p:spPr>
      </p:pic>
      <p:graphicFrame>
        <p:nvGraphicFramePr>
          <p:cNvPr id="20" name="Table 19">
            <a:extLst>
              <a:ext uri="{FF2B5EF4-FFF2-40B4-BE49-F238E27FC236}">
                <a16:creationId xmlns:a16="http://schemas.microsoft.com/office/drawing/2014/main" id="{EE8FDAF4-99E8-CD21-18C7-253536AB2E18}"/>
              </a:ext>
            </a:extLst>
          </p:cNvPr>
          <p:cNvGraphicFramePr>
            <a:graphicFrameLocks noGrp="1"/>
          </p:cNvGraphicFramePr>
          <p:nvPr>
            <p:extLst>
              <p:ext uri="{D42A27DB-BD31-4B8C-83A1-F6EECF244321}">
                <p14:modId xmlns:p14="http://schemas.microsoft.com/office/powerpoint/2010/main" val="209272394"/>
              </p:ext>
            </p:extLst>
          </p:nvPr>
        </p:nvGraphicFramePr>
        <p:xfrm>
          <a:off x="5410950" y="2763320"/>
          <a:ext cx="5468701" cy="2866822"/>
        </p:xfrm>
        <a:graphic>
          <a:graphicData uri="http://schemas.openxmlformats.org/drawingml/2006/table">
            <a:tbl>
              <a:tblPr firstRow="1" bandRow="1">
                <a:tableStyleId>{5C22544A-7EE6-4342-B048-85BDC9FD1C3A}</a:tableStyleId>
              </a:tblPr>
              <a:tblGrid>
                <a:gridCol w="1198270">
                  <a:extLst>
                    <a:ext uri="{9D8B030D-6E8A-4147-A177-3AD203B41FA5}">
                      <a16:colId xmlns:a16="http://schemas.microsoft.com/office/drawing/2014/main" val="224692730"/>
                    </a:ext>
                  </a:extLst>
                </a:gridCol>
                <a:gridCol w="1423477">
                  <a:extLst>
                    <a:ext uri="{9D8B030D-6E8A-4147-A177-3AD203B41FA5}">
                      <a16:colId xmlns:a16="http://schemas.microsoft.com/office/drawing/2014/main" val="3713863824"/>
                    </a:ext>
                  </a:extLst>
                </a:gridCol>
                <a:gridCol w="1423477">
                  <a:extLst>
                    <a:ext uri="{9D8B030D-6E8A-4147-A177-3AD203B41FA5}">
                      <a16:colId xmlns:a16="http://schemas.microsoft.com/office/drawing/2014/main" val="371718694"/>
                    </a:ext>
                  </a:extLst>
                </a:gridCol>
                <a:gridCol w="1423477">
                  <a:extLst>
                    <a:ext uri="{9D8B030D-6E8A-4147-A177-3AD203B41FA5}">
                      <a16:colId xmlns:a16="http://schemas.microsoft.com/office/drawing/2014/main" val="1604865304"/>
                    </a:ext>
                  </a:extLst>
                </a:gridCol>
              </a:tblGrid>
              <a:tr h="313006">
                <a:tc>
                  <a:txBody>
                    <a:bodyPr/>
                    <a:lstStyle/>
                    <a:p>
                      <a:r>
                        <a:rPr lang="en-IN" sz="1000" b="0" dirty="0">
                          <a:solidFill>
                            <a:srgbClr val="B292FF"/>
                          </a:solidFill>
                          <a:latin typeface="Fira Code" panose="020B0809050000020004" pitchFamily="49" charset="0"/>
                          <a:ea typeface="Fira Code" panose="020B0809050000020004" pitchFamily="49" charset="0"/>
                          <a:cs typeface="Fira Code" panose="020B0809050000020004" pitchFamily="49" charset="0"/>
                        </a:rPr>
                        <a:t>Thread Name</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b="0" dirty="0" err="1">
                          <a:solidFill>
                            <a:srgbClr val="B292FF"/>
                          </a:solidFill>
                          <a:latin typeface="Fira Code" panose="020B0809050000020004" pitchFamily="49" charset="0"/>
                          <a:ea typeface="Fira Code" panose="020B0809050000020004" pitchFamily="49" charset="0"/>
                          <a:cs typeface="Fira Code" panose="020B0809050000020004" pitchFamily="49" charset="0"/>
                        </a:rPr>
                        <a:t>blockIdx.X</a:t>
                      </a:r>
                      <a:endParaRPr lang="en-IN" sz="1000" b="0" dirty="0">
                        <a:solidFill>
                          <a:srgbClr val="B292FF"/>
                        </a:solidFill>
                        <a:latin typeface="Fira Code" panose="020B0809050000020004" pitchFamily="49" charset="0"/>
                        <a:ea typeface="Fira Code" panose="020B0809050000020004" pitchFamily="49" charset="0"/>
                        <a:cs typeface="Fira Code" panose="020B0809050000020004" pitchFamily="49"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b="0" dirty="0" err="1">
                          <a:solidFill>
                            <a:srgbClr val="B292FF"/>
                          </a:solidFill>
                          <a:latin typeface="Fira Code" panose="020B0809050000020004" pitchFamily="49" charset="0"/>
                          <a:ea typeface="Fira Code" panose="020B0809050000020004" pitchFamily="49" charset="0"/>
                          <a:cs typeface="Fira Code" panose="020B0809050000020004" pitchFamily="49" charset="0"/>
                        </a:rPr>
                        <a:t>blockIdx.Y</a:t>
                      </a:r>
                      <a:endParaRPr lang="en-IN" sz="1000" b="0" dirty="0">
                        <a:solidFill>
                          <a:srgbClr val="B292FF"/>
                        </a:solidFill>
                        <a:latin typeface="Fira Code" panose="020B0809050000020004" pitchFamily="49" charset="0"/>
                        <a:ea typeface="Fira Code" panose="020B0809050000020004" pitchFamily="49" charset="0"/>
                        <a:cs typeface="Fira Code" panose="020B0809050000020004" pitchFamily="49"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b="0" dirty="0" err="1">
                          <a:solidFill>
                            <a:srgbClr val="B292FF"/>
                          </a:solidFill>
                          <a:latin typeface="Fira Code" panose="020B0809050000020004" pitchFamily="49" charset="0"/>
                          <a:ea typeface="Fira Code" panose="020B0809050000020004" pitchFamily="49" charset="0"/>
                          <a:cs typeface="Fira Code" panose="020B0809050000020004" pitchFamily="49" charset="0"/>
                        </a:rPr>
                        <a:t>blockIdx.Z</a:t>
                      </a:r>
                      <a:endParaRPr lang="en-IN" sz="1000" b="0" dirty="0">
                        <a:solidFill>
                          <a:srgbClr val="B292FF"/>
                        </a:solidFill>
                        <a:latin typeface="Fira Code" panose="020B0809050000020004" pitchFamily="49" charset="0"/>
                        <a:ea typeface="Fira Code" panose="020B0809050000020004" pitchFamily="49" charset="0"/>
                        <a:cs typeface="Fira Code" panose="020B0809050000020004" pitchFamily="49"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3503882316"/>
                  </a:ext>
                </a:extLst>
              </a:tr>
              <a:tr h="319227">
                <a:tc>
                  <a:txBody>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P</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1197455003"/>
                  </a:ext>
                </a:extLst>
              </a:tr>
              <a:tr h="319227">
                <a:tc>
                  <a:txBody>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Q</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1689815748"/>
                  </a:ext>
                </a:extLst>
              </a:tr>
              <a:tr h="319227">
                <a:tc>
                  <a:txBody>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R</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1</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2530819519"/>
                  </a:ext>
                </a:extLst>
              </a:tr>
              <a:tr h="319227">
                <a:tc>
                  <a:txBody>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S</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1</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3669138295"/>
                  </a:ext>
                </a:extLst>
              </a:tr>
              <a:tr h="319227">
                <a:tc>
                  <a:txBody>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T</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1</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2633503830"/>
                  </a:ext>
                </a:extLst>
              </a:tr>
              <a:tr h="319227">
                <a:tc>
                  <a:txBody>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U</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1</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31085673"/>
                  </a:ext>
                </a:extLst>
              </a:tr>
              <a:tr h="319227">
                <a:tc>
                  <a:txBody>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V</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1</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1</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1132945044"/>
                  </a:ext>
                </a:extLst>
              </a:tr>
              <a:tr h="319227">
                <a:tc>
                  <a:txBody>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X</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1</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1</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3028281871"/>
                  </a:ext>
                </a:extLst>
              </a:tr>
            </a:tbl>
          </a:graphicData>
        </a:graphic>
      </p:graphicFrame>
      <p:grpSp>
        <p:nvGrpSpPr>
          <p:cNvPr id="25" name="Group 24">
            <a:extLst>
              <a:ext uri="{FF2B5EF4-FFF2-40B4-BE49-F238E27FC236}">
                <a16:creationId xmlns:a16="http://schemas.microsoft.com/office/drawing/2014/main" id="{A3BB38BA-9F68-AA0E-218F-F225C2F0EBB6}"/>
              </a:ext>
            </a:extLst>
          </p:cNvPr>
          <p:cNvGrpSpPr/>
          <p:nvPr/>
        </p:nvGrpSpPr>
        <p:grpSpPr>
          <a:xfrm>
            <a:off x="838200" y="2763320"/>
            <a:ext cx="3919519" cy="1141104"/>
            <a:chOff x="838200" y="2763320"/>
            <a:chExt cx="3919519" cy="1141104"/>
          </a:xfrm>
        </p:grpSpPr>
        <p:grpSp>
          <p:nvGrpSpPr>
            <p:cNvPr id="7" name="Group 6">
              <a:extLst>
                <a:ext uri="{FF2B5EF4-FFF2-40B4-BE49-F238E27FC236}">
                  <a16:creationId xmlns:a16="http://schemas.microsoft.com/office/drawing/2014/main" id="{7ED96E0F-0B49-3654-EEA1-6B45F6264A0F}"/>
                </a:ext>
              </a:extLst>
            </p:cNvPr>
            <p:cNvGrpSpPr/>
            <p:nvPr/>
          </p:nvGrpSpPr>
          <p:grpSpPr>
            <a:xfrm>
              <a:off x="838200" y="2763320"/>
              <a:ext cx="1846462" cy="475424"/>
              <a:chOff x="1069749" y="3191289"/>
              <a:chExt cx="1846462" cy="475424"/>
            </a:xfrm>
          </p:grpSpPr>
          <p:sp>
            <p:nvSpPr>
              <p:cNvPr id="5" name="Rectangle 4">
                <a:extLst>
                  <a:ext uri="{FF2B5EF4-FFF2-40B4-BE49-F238E27FC236}">
                    <a16:creationId xmlns:a16="http://schemas.microsoft.com/office/drawing/2014/main" id="{4F139250-D831-B444-5E15-CB3C00243D29}"/>
                  </a:ext>
                </a:extLst>
              </p:cNvPr>
              <p:cNvSpPr/>
              <p:nvPr/>
            </p:nvSpPr>
            <p:spPr>
              <a:xfrm>
                <a:off x="1069749" y="3191291"/>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Fira Code" panose="020B0809050000020004" pitchFamily="49" charset="0"/>
                    <a:ea typeface="Fira Code" panose="020B0809050000020004" pitchFamily="49" charset="0"/>
                    <a:cs typeface="Fira Code" panose="020B0809050000020004" pitchFamily="49" charset="0"/>
                  </a:rPr>
                  <a:t>P</a:t>
                </a:r>
              </a:p>
            </p:txBody>
          </p:sp>
          <p:sp>
            <p:nvSpPr>
              <p:cNvPr id="6" name="Rectangle 5">
                <a:extLst>
                  <a:ext uri="{FF2B5EF4-FFF2-40B4-BE49-F238E27FC236}">
                    <a16:creationId xmlns:a16="http://schemas.microsoft.com/office/drawing/2014/main" id="{D50CD95F-CB58-2F1C-05E1-7F775ABE6368}"/>
                  </a:ext>
                </a:extLst>
              </p:cNvPr>
              <p:cNvSpPr/>
              <p:nvPr/>
            </p:nvSpPr>
            <p:spPr>
              <a:xfrm>
                <a:off x="1543898"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10" name="Rectangle 9">
                <a:extLst>
                  <a:ext uri="{FF2B5EF4-FFF2-40B4-BE49-F238E27FC236}">
                    <a16:creationId xmlns:a16="http://schemas.microsoft.com/office/drawing/2014/main" id="{660F1224-8021-57E1-4013-C5C7A5974D5D}"/>
                  </a:ext>
                </a:extLst>
              </p:cNvPr>
              <p:cNvSpPr/>
              <p:nvPr/>
            </p:nvSpPr>
            <p:spPr>
              <a:xfrm>
                <a:off x="2018047" y="3191290"/>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Fira Code" panose="020B0809050000020004" pitchFamily="49" charset="0"/>
                    <a:ea typeface="Fira Code" panose="020B0809050000020004" pitchFamily="49" charset="0"/>
                    <a:cs typeface="Fira Code" panose="020B0809050000020004" pitchFamily="49" charset="0"/>
                  </a:rPr>
                  <a:t>Q</a:t>
                </a:r>
              </a:p>
            </p:txBody>
          </p:sp>
          <p:sp>
            <p:nvSpPr>
              <p:cNvPr id="11" name="Rectangle 10">
                <a:extLst>
                  <a:ext uri="{FF2B5EF4-FFF2-40B4-BE49-F238E27FC236}">
                    <a16:creationId xmlns:a16="http://schemas.microsoft.com/office/drawing/2014/main" id="{5B2BA724-EFF2-FAB1-08A2-2D713CECA470}"/>
                  </a:ext>
                </a:extLst>
              </p:cNvPr>
              <p:cNvSpPr/>
              <p:nvPr/>
            </p:nvSpPr>
            <p:spPr>
              <a:xfrm>
                <a:off x="2492196"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grpSp>
        <p:grpSp>
          <p:nvGrpSpPr>
            <p:cNvPr id="3" name="Group 2">
              <a:extLst>
                <a:ext uri="{FF2B5EF4-FFF2-40B4-BE49-F238E27FC236}">
                  <a16:creationId xmlns:a16="http://schemas.microsoft.com/office/drawing/2014/main" id="{7D5D4F13-D304-189A-C3BF-F63AED8DFC9D}"/>
                </a:ext>
              </a:extLst>
            </p:cNvPr>
            <p:cNvGrpSpPr/>
            <p:nvPr/>
          </p:nvGrpSpPr>
          <p:grpSpPr>
            <a:xfrm>
              <a:off x="2916087" y="2763320"/>
              <a:ext cx="1841632" cy="475424"/>
              <a:chOff x="2966345" y="3191286"/>
              <a:chExt cx="1841632" cy="475424"/>
            </a:xfrm>
          </p:grpSpPr>
          <p:sp>
            <p:nvSpPr>
              <p:cNvPr id="12" name="Rectangle 11">
                <a:extLst>
                  <a:ext uri="{FF2B5EF4-FFF2-40B4-BE49-F238E27FC236}">
                    <a16:creationId xmlns:a16="http://schemas.microsoft.com/office/drawing/2014/main" id="{1FED841E-46EC-D126-61F3-47021D6B404A}"/>
                  </a:ext>
                </a:extLst>
              </p:cNvPr>
              <p:cNvSpPr/>
              <p:nvPr/>
            </p:nvSpPr>
            <p:spPr>
              <a:xfrm>
                <a:off x="2966345" y="3191288"/>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16" name="Rectangle 15">
                <a:extLst>
                  <a:ext uri="{FF2B5EF4-FFF2-40B4-BE49-F238E27FC236}">
                    <a16:creationId xmlns:a16="http://schemas.microsoft.com/office/drawing/2014/main" id="{A59C2A2A-1AC1-FFF4-8712-3D2B1ACBC869}"/>
                  </a:ext>
                </a:extLst>
              </p:cNvPr>
              <p:cNvSpPr/>
              <p:nvPr/>
            </p:nvSpPr>
            <p:spPr>
              <a:xfrm>
                <a:off x="3435664" y="3191287"/>
                <a:ext cx="424015" cy="475423"/>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Fira Code" panose="020B0809050000020004" pitchFamily="49" charset="0"/>
                    <a:ea typeface="Fira Code" panose="020B0809050000020004" pitchFamily="49" charset="0"/>
                    <a:cs typeface="Fira Code" panose="020B0809050000020004" pitchFamily="49" charset="0"/>
                  </a:rPr>
                  <a:t>R</a:t>
                </a:r>
              </a:p>
            </p:txBody>
          </p:sp>
          <p:sp>
            <p:nvSpPr>
              <p:cNvPr id="17" name="Rectangle 16">
                <a:extLst>
                  <a:ext uri="{FF2B5EF4-FFF2-40B4-BE49-F238E27FC236}">
                    <a16:creationId xmlns:a16="http://schemas.microsoft.com/office/drawing/2014/main" id="{AA0FCD3C-4C5D-5132-79EB-9C78A1F36D03}"/>
                  </a:ext>
                </a:extLst>
              </p:cNvPr>
              <p:cNvSpPr/>
              <p:nvPr/>
            </p:nvSpPr>
            <p:spPr>
              <a:xfrm>
                <a:off x="3909813" y="3191287"/>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18" name="Rectangle 17">
                <a:extLst>
                  <a:ext uri="{FF2B5EF4-FFF2-40B4-BE49-F238E27FC236}">
                    <a16:creationId xmlns:a16="http://schemas.microsoft.com/office/drawing/2014/main" id="{04686EF6-1F67-B92A-A61B-9BD32B9F9FA1}"/>
                  </a:ext>
                </a:extLst>
              </p:cNvPr>
              <p:cNvSpPr/>
              <p:nvPr/>
            </p:nvSpPr>
            <p:spPr>
              <a:xfrm>
                <a:off x="4383962" y="3191286"/>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Fira Code" panose="020B0809050000020004" pitchFamily="49" charset="0"/>
                    <a:ea typeface="Fira Code" panose="020B0809050000020004" pitchFamily="49" charset="0"/>
                    <a:cs typeface="Fira Code" panose="020B0809050000020004" pitchFamily="49" charset="0"/>
                  </a:rPr>
                  <a:t>S</a:t>
                </a:r>
              </a:p>
            </p:txBody>
          </p:sp>
        </p:grpSp>
        <p:grpSp>
          <p:nvGrpSpPr>
            <p:cNvPr id="4" name="Group 3">
              <a:extLst>
                <a:ext uri="{FF2B5EF4-FFF2-40B4-BE49-F238E27FC236}">
                  <a16:creationId xmlns:a16="http://schemas.microsoft.com/office/drawing/2014/main" id="{5A34974B-57E3-0ADF-7479-6042D7C6E069}"/>
                </a:ext>
              </a:extLst>
            </p:cNvPr>
            <p:cNvGrpSpPr/>
            <p:nvPr/>
          </p:nvGrpSpPr>
          <p:grpSpPr>
            <a:xfrm>
              <a:off x="838200" y="3429000"/>
              <a:ext cx="1846462" cy="475424"/>
              <a:chOff x="1069749" y="3191289"/>
              <a:chExt cx="1846462" cy="475424"/>
            </a:xfrm>
          </p:grpSpPr>
          <p:sp>
            <p:nvSpPr>
              <p:cNvPr id="9" name="Rectangle 8">
                <a:extLst>
                  <a:ext uri="{FF2B5EF4-FFF2-40B4-BE49-F238E27FC236}">
                    <a16:creationId xmlns:a16="http://schemas.microsoft.com/office/drawing/2014/main" id="{7B3A2E98-B1B4-FEBE-425C-F2E60CFB0243}"/>
                  </a:ext>
                </a:extLst>
              </p:cNvPr>
              <p:cNvSpPr/>
              <p:nvPr/>
            </p:nvSpPr>
            <p:spPr>
              <a:xfrm>
                <a:off x="1069749" y="3191291"/>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Fira Code" panose="020B0809050000020004" pitchFamily="49" charset="0"/>
                    <a:ea typeface="Fira Code" panose="020B0809050000020004" pitchFamily="49" charset="0"/>
                    <a:cs typeface="Fira Code" panose="020B0809050000020004" pitchFamily="49" charset="0"/>
                  </a:rPr>
                  <a:t>T</a:t>
                </a:r>
              </a:p>
            </p:txBody>
          </p:sp>
          <p:sp>
            <p:nvSpPr>
              <p:cNvPr id="13" name="Rectangle 12">
                <a:extLst>
                  <a:ext uri="{FF2B5EF4-FFF2-40B4-BE49-F238E27FC236}">
                    <a16:creationId xmlns:a16="http://schemas.microsoft.com/office/drawing/2014/main" id="{F3FF9841-2233-B98C-7BDB-F431F89F3A49}"/>
                  </a:ext>
                </a:extLst>
              </p:cNvPr>
              <p:cNvSpPr/>
              <p:nvPr/>
            </p:nvSpPr>
            <p:spPr>
              <a:xfrm>
                <a:off x="1543898"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14" name="Rectangle 13">
                <a:extLst>
                  <a:ext uri="{FF2B5EF4-FFF2-40B4-BE49-F238E27FC236}">
                    <a16:creationId xmlns:a16="http://schemas.microsoft.com/office/drawing/2014/main" id="{DC5B5B87-CFF3-6BC6-5461-0574252CDF75}"/>
                  </a:ext>
                </a:extLst>
              </p:cNvPr>
              <p:cNvSpPr/>
              <p:nvPr/>
            </p:nvSpPr>
            <p:spPr>
              <a:xfrm>
                <a:off x="2018047" y="3191290"/>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Fira Code" panose="020B0809050000020004" pitchFamily="49" charset="0"/>
                    <a:ea typeface="Fira Code" panose="020B0809050000020004" pitchFamily="49" charset="0"/>
                    <a:cs typeface="Fira Code" panose="020B0809050000020004" pitchFamily="49" charset="0"/>
                  </a:rPr>
                  <a:t>U</a:t>
                </a:r>
              </a:p>
            </p:txBody>
          </p:sp>
          <p:sp>
            <p:nvSpPr>
              <p:cNvPr id="15" name="Rectangle 14">
                <a:extLst>
                  <a:ext uri="{FF2B5EF4-FFF2-40B4-BE49-F238E27FC236}">
                    <a16:creationId xmlns:a16="http://schemas.microsoft.com/office/drawing/2014/main" id="{6D6A1458-6DB0-4BD3-0127-09CA30DC95E5}"/>
                  </a:ext>
                </a:extLst>
              </p:cNvPr>
              <p:cNvSpPr/>
              <p:nvPr/>
            </p:nvSpPr>
            <p:spPr>
              <a:xfrm>
                <a:off x="2492196"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grpSp>
        <p:grpSp>
          <p:nvGrpSpPr>
            <p:cNvPr id="19" name="Group 18">
              <a:extLst>
                <a:ext uri="{FF2B5EF4-FFF2-40B4-BE49-F238E27FC236}">
                  <a16:creationId xmlns:a16="http://schemas.microsoft.com/office/drawing/2014/main" id="{2052533D-F1A1-2331-8C2E-68EE4227E347}"/>
                </a:ext>
              </a:extLst>
            </p:cNvPr>
            <p:cNvGrpSpPr/>
            <p:nvPr/>
          </p:nvGrpSpPr>
          <p:grpSpPr>
            <a:xfrm>
              <a:off x="2888605" y="3429000"/>
              <a:ext cx="1846462" cy="475424"/>
              <a:chOff x="1069749" y="3191289"/>
              <a:chExt cx="1846462" cy="475424"/>
            </a:xfrm>
          </p:grpSpPr>
          <p:sp>
            <p:nvSpPr>
              <p:cNvPr id="21" name="Rectangle 20">
                <a:extLst>
                  <a:ext uri="{FF2B5EF4-FFF2-40B4-BE49-F238E27FC236}">
                    <a16:creationId xmlns:a16="http://schemas.microsoft.com/office/drawing/2014/main" id="{03566E2B-DCA8-311B-A20B-1A9EBB36041C}"/>
                  </a:ext>
                </a:extLst>
              </p:cNvPr>
              <p:cNvSpPr/>
              <p:nvPr/>
            </p:nvSpPr>
            <p:spPr>
              <a:xfrm>
                <a:off x="1069749" y="3191291"/>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Fira Code" panose="020B0809050000020004" pitchFamily="49" charset="0"/>
                    <a:ea typeface="Fira Code" panose="020B0809050000020004" pitchFamily="49" charset="0"/>
                    <a:cs typeface="Fira Code" panose="020B0809050000020004" pitchFamily="49" charset="0"/>
                  </a:rPr>
                  <a:t>V</a:t>
                </a:r>
              </a:p>
            </p:txBody>
          </p:sp>
          <p:sp>
            <p:nvSpPr>
              <p:cNvPr id="22" name="Rectangle 21">
                <a:extLst>
                  <a:ext uri="{FF2B5EF4-FFF2-40B4-BE49-F238E27FC236}">
                    <a16:creationId xmlns:a16="http://schemas.microsoft.com/office/drawing/2014/main" id="{A7186CE1-AABC-E77F-B887-3D32665D016F}"/>
                  </a:ext>
                </a:extLst>
              </p:cNvPr>
              <p:cNvSpPr/>
              <p:nvPr/>
            </p:nvSpPr>
            <p:spPr>
              <a:xfrm>
                <a:off x="1543898"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23" name="Rectangle 22">
                <a:extLst>
                  <a:ext uri="{FF2B5EF4-FFF2-40B4-BE49-F238E27FC236}">
                    <a16:creationId xmlns:a16="http://schemas.microsoft.com/office/drawing/2014/main" id="{B6CD671D-8414-F6ED-5E9A-125D8352B7D8}"/>
                  </a:ext>
                </a:extLst>
              </p:cNvPr>
              <p:cNvSpPr/>
              <p:nvPr/>
            </p:nvSpPr>
            <p:spPr>
              <a:xfrm>
                <a:off x="2018047" y="3191290"/>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24" name="Rectangle 23">
                <a:extLst>
                  <a:ext uri="{FF2B5EF4-FFF2-40B4-BE49-F238E27FC236}">
                    <a16:creationId xmlns:a16="http://schemas.microsoft.com/office/drawing/2014/main" id="{DF10F7D3-EE6F-650D-D068-422CD48B2C7E}"/>
                  </a:ext>
                </a:extLst>
              </p:cNvPr>
              <p:cNvSpPr/>
              <p:nvPr/>
            </p:nvSpPr>
            <p:spPr>
              <a:xfrm>
                <a:off x="2492196"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Fira Code" panose="020B0809050000020004" pitchFamily="49" charset="0"/>
                    <a:ea typeface="Fira Code" panose="020B0809050000020004" pitchFamily="49" charset="0"/>
                    <a:cs typeface="Fira Code" panose="020B0809050000020004" pitchFamily="49" charset="0"/>
                  </a:rPr>
                  <a:t>X</a:t>
                </a:r>
              </a:p>
            </p:txBody>
          </p:sp>
        </p:grpSp>
      </p:grpSp>
      <p:sp>
        <p:nvSpPr>
          <p:cNvPr id="27" name="TextBox 26">
            <a:extLst>
              <a:ext uri="{FF2B5EF4-FFF2-40B4-BE49-F238E27FC236}">
                <a16:creationId xmlns:a16="http://schemas.microsoft.com/office/drawing/2014/main" id="{85FF9E7D-ABDA-5EBE-208C-62BC29E921A4}"/>
              </a:ext>
            </a:extLst>
          </p:cNvPr>
          <p:cNvSpPr txBox="1"/>
          <p:nvPr/>
        </p:nvSpPr>
        <p:spPr>
          <a:xfrm>
            <a:off x="684385" y="4311374"/>
            <a:ext cx="4151549" cy="400110"/>
          </a:xfrm>
          <a:prstGeom prst="rect">
            <a:avLst/>
          </a:prstGeom>
          <a:noFill/>
        </p:spPr>
        <p:txBody>
          <a:bodyPr wrap="square">
            <a:spAutoFit/>
          </a:bodyPr>
          <a:lstStyle/>
          <a:p>
            <a:r>
              <a:rPr lang="en-IN" sz="1000" dirty="0">
                <a:solidFill>
                  <a:srgbClr val="00A4A6"/>
                </a:solidFill>
                <a:latin typeface="Fira Code" panose="020B0809050000020004" pitchFamily="49" charset="0"/>
                <a:ea typeface="Fira Code" panose="020B0809050000020004" pitchFamily="49" charset="0"/>
                <a:cs typeface="Fira Code" panose="020B0809050000020004" pitchFamily="49" charset="0"/>
              </a:rPr>
              <a:t>Example-3: </a:t>
            </a:r>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consider a 1-D grid with 4 thread block with 4 threads per block as shown below.</a:t>
            </a:r>
          </a:p>
        </p:txBody>
      </p:sp>
    </p:spTree>
    <p:extLst>
      <p:ext uri="{BB962C8B-B14F-4D97-AF65-F5344CB8AC3E}">
        <p14:creationId xmlns:p14="http://schemas.microsoft.com/office/powerpoint/2010/main" val="3172573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2F896-A615-041B-3308-3D159ADC75F1}"/>
              </a:ext>
            </a:extLst>
          </p:cNvPr>
          <p:cNvSpPr>
            <a:spLocks noGrp="1"/>
          </p:cNvSpPr>
          <p:nvPr>
            <p:ph type="title"/>
          </p:nvPr>
        </p:nvSpPr>
        <p:spPr/>
        <p:txBody>
          <a:bodyPr/>
          <a:lstStyle/>
          <a:p>
            <a:r>
              <a:rPr lang="en-US" i="0" dirty="0">
                <a:solidFill>
                  <a:srgbClr val="00A4A6"/>
                </a:solidFill>
                <a:effectLst/>
                <a:latin typeface="Fira Code" panose="020B0809050000020004" pitchFamily="49" charset="0"/>
                <a:ea typeface="Fira Code" panose="020B0809050000020004" pitchFamily="49" charset="0"/>
                <a:cs typeface="Fira Code" panose="020B0809050000020004" pitchFamily="49" charset="0"/>
              </a:rPr>
              <a:t>Organization of thread in a CUDA program</a:t>
            </a:r>
            <a:endParaRPr lang="en-IN" dirty="0">
              <a:solidFill>
                <a:srgbClr val="00A4A6"/>
              </a:solidFill>
              <a:latin typeface="Fira Code" panose="020B0809050000020004" pitchFamily="49" charset="0"/>
              <a:ea typeface="Fira Code" panose="020B0809050000020004" pitchFamily="49" charset="0"/>
              <a:cs typeface="Fira Code" panose="020B0809050000020004" pitchFamily="49" charset="0"/>
            </a:endParaRPr>
          </a:p>
        </p:txBody>
      </p:sp>
      <p:pic>
        <p:nvPicPr>
          <p:cNvPr id="37" name="Picture 36">
            <a:extLst>
              <a:ext uri="{FF2B5EF4-FFF2-40B4-BE49-F238E27FC236}">
                <a16:creationId xmlns:a16="http://schemas.microsoft.com/office/drawing/2014/main" id="{BBE3E5A3-EE5B-104F-0B46-840E9A0804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1469" y="183800"/>
            <a:ext cx="605135" cy="353809"/>
          </a:xfrm>
          <a:prstGeom prst="rect">
            <a:avLst/>
          </a:prstGeom>
        </p:spPr>
      </p:pic>
      <p:pic>
        <p:nvPicPr>
          <p:cNvPr id="38" name="Picture 37">
            <a:extLst>
              <a:ext uri="{FF2B5EF4-FFF2-40B4-BE49-F238E27FC236}">
                <a16:creationId xmlns:a16="http://schemas.microsoft.com/office/drawing/2014/main" id="{64B749E6-1C52-A25D-0247-C795426C00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7785" y="225414"/>
            <a:ext cx="789415" cy="279420"/>
          </a:xfrm>
          <a:prstGeom prst="rect">
            <a:avLst/>
          </a:prstGeom>
        </p:spPr>
      </p:pic>
      <p:graphicFrame>
        <p:nvGraphicFramePr>
          <p:cNvPr id="20" name="Table 19">
            <a:extLst>
              <a:ext uri="{FF2B5EF4-FFF2-40B4-BE49-F238E27FC236}">
                <a16:creationId xmlns:a16="http://schemas.microsoft.com/office/drawing/2014/main" id="{EE8FDAF4-99E8-CD21-18C7-253536AB2E18}"/>
              </a:ext>
            </a:extLst>
          </p:cNvPr>
          <p:cNvGraphicFramePr>
            <a:graphicFrameLocks noGrp="1"/>
          </p:cNvGraphicFramePr>
          <p:nvPr>
            <p:extLst>
              <p:ext uri="{D42A27DB-BD31-4B8C-83A1-F6EECF244321}">
                <p14:modId xmlns:p14="http://schemas.microsoft.com/office/powerpoint/2010/main" val="1484242460"/>
              </p:ext>
            </p:extLst>
          </p:nvPr>
        </p:nvGraphicFramePr>
        <p:xfrm>
          <a:off x="5410950" y="2386781"/>
          <a:ext cx="5468701" cy="2866822"/>
        </p:xfrm>
        <a:graphic>
          <a:graphicData uri="http://schemas.openxmlformats.org/drawingml/2006/table">
            <a:tbl>
              <a:tblPr firstRow="1" bandRow="1">
                <a:tableStyleId>{5C22544A-7EE6-4342-B048-85BDC9FD1C3A}</a:tableStyleId>
              </a:tblPr>
              <a:tblGrid>
                <a:gridCol w="1198270">
                  <a:extLst>
                    <a:ext uri="{9D8B030D-6E8A-4147-A177-3AD203B41FA5}">
                      <a16:colId xmlns:a16="http://schemas.microsoft.com/office/drawing/2014/main" val="224692730"/>
                    </a:ext>
                  </a:extLst>
                </a:gridCol>
                <a:gridCol w="1423477">
                  <a:extLst>
                    <a:ext uri="{9D8B030D-6E8A-4147-A177-3AD203B41FA5}">
                      <a16:colId xmlns:a16="http://schemas.microsoft.com/office/drawing/2014/main" val="3713863824"/>
                    </a:ext>
                  </a:extLst>
                </a:gridCol>
                <a:gridCol w="1423477">
                  <a:extLst>
                    <a:ext uri="{9D8B030D-6E8A-4147-A177-3AD203B41FA5}">
                      <a16:colId xmlns:a16="http://schemas.microsoft.com/office/drawing/2014/main" val="371718694"/>
                    </a:ext>
                  </a:extLst>
                </a:gridCol>
                <a:gridCol w="1423477">
                  <a:extLst>
                    <a:ext uri="{9D8B030D-6E8A-4147-A177-3AD203B41FA5}">
                      <a16:colId xmlns:a16="http://schemas.microsoft.com/office/drawing/2014/main" val="1604865304"/>
                    </a:ext>
                  </a:extLst>
                </a:gridCol>
              </a:tblGrid>
              <a:tr h="313006">
                <a:tc>
                  <a:txBody>
                    <a:bodyPr/>
                    <a:lstStyle/>
                    <a:p>
                      <a:r>
                        <a:rPr lang="en-IN" sz="1000" b="0" dirty="0">
                          <a:solidFill>
                            <a:srgbClr val="B292FF"/>
                          </a:solidFill>
                          <a:latin typeface="Fira Code" panose="020B0809050000020004" pitchFamily="49" charset="0"/>
                          <a:ea typeface="Fira Code" panose="020B0809050000020004" pitchFamily="49" charset="0"/>
                          <a:cs typeface="Fira Code" panose="020B0809050000020004" pitchFamily="49" charset="0"/>
                        </a:rPr>
                        <a:t>Thread Name</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b="0" dirty="0" err="1">
                          <a:solidFill>
                            <a:srgbClr val="B292FF"/>
                          </a:solidFill>
                          <a:latin typeface="Fira Code" panose="020B0809050000020004" pitchFamily="49" charset="0"/>
                          <a:ea typeface="Fira Code" panose="020B0809050000020004" pitchFamily="49" charset="0"/>
                          <a:cs typeface="Fira Code" panose="020B0809050000020004" pitchFamily="49" charset="0"/>
                        </a:rPr>
                        <a:t>blockIdx.X</a:t>
                      </a:r>
                      <a:endParaRPr lang="en-IN" sz="1000" b="0" dirty="0">
                        <a:solidFill>
                          <a:srgbClr val="B292FF"/>
                        </a:solidFill>
                        <a:latin typeface="Fira Code" panose="020B0809050000020004" pitchFamily="49" charset="0"/>
                        <a:ea typeface="Fira Code" panose="020B0809050000020004" pitchFamily="49" charset="0"/>
                        <a:cs typeface="Fira Code" panose="020B0809050000020004" pitchFamily="49"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b="0" dirty="0" err="1">
                          <a:solidFill>
                            <a:srgbClr val="B292FF"/>
                          </a:solidFill>
                          <a:latin typeface="Fira Code" panose="020B0809050000020004" pitchFamily="49" charset="0"/>
                          <a:ea typeface="Fira Code" panose="020B0809050000020004" pitchFamily="49" charset="0"/>
                          <a:cs typeface="Fira Code" panose="020B0809050000020004" pitchFamily="49" charset="0"/>
                        </a:rPr>
                        <a:t>blockIdx.Y</a:t>
                      </a:r>
                      <a:endParaRPr lang="en-IN" sz="1000" b="0" dirty="0">
                        <a:solidFill>
                          <a:srgbClr val="B292FF"/>
                        </a:solidFill>
                        <a:latin typeface="Fira Code" panose="020B0809050000020004" pitchFamily="49" charset="0"/>
                        <a:ea typeface="Fira Code" panose="020B0809050000020004" pitchFamily="49" charset="0"/>
                        <a:cs typeface="Fira Code" panose="020B0809050000020004" pitchFamily="49"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b="0" dirty="0" err="1">
                          <a:solidFill>
                            <a:srgbClr val="B292FF"/>
                          </a:solidFill>
                          <a:latin typeface="Fira Code" panose="020B0809050000020004" pitchFamily="49" charset="0"/>
                          <a:ea typeface="Fira Code" panose="020B0809050000020004" pitchFamily="49" charset="0"/>
                          <a:cs typeface="Fira Code" panose="020B0809050000020004" pitchFamily="49" charset="0"/>
                        </a:rPr>
                        <a:t>blockIdx.Z</a:t>
                      </a:r>
                      <a:endParaRPr lang="en-IN" sz="1000" b="0" dirty="0">
                        <a:solidFill>
                          <a:srgbClr val="B292FF"/>
                        </a:solidFill>
                        <a:latin typeface="Fira Code" panose="020B0809050000020004" pitchFamily="49" charset="0"/>
                        <a:ea typeface="Fira Code" panose="020B0809050000020004" pitchFamily="49" charset="0"/>
                        <a:cs typeface="Fira Code" panose="020B0809050000020004" pitchFamily="49"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3503882316"/>
                  </a:ext>
                </a:extLst>
              </a:tr>
              <a:tr h="319227">
                <a:tc>
                  <a:txBody>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P</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1</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1197455003"/>
                  </a:ext>
                </a:extLst>
              </a:tr>
              <a:tr h="319227">
                <a:tc>
                  <a:txBody>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Q</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1</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1689815748"/>
                  </a:ext>
                </a:extLst>
              </a:tr>
              <a:tr h="319227">
                <a:tc>
                  <a:txBody>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R</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1</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2530819519"/>
                  </a:ext>
                </a:extLst>
              </a:tr>
              <a:tr h="319227">
                <a:tc>
                  <a:txBody>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S</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1</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3669138295"/>
                  </a:ext>
                </a:extLst>
              </a:tr>
              <a:tr h="319227">
                <a:tc>
                  <a:txBody>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T</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1</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1</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2633503830"/>
                  </a:ext>
                </a:extLst>
              </a:tr>
              <a:tr h="319227">
                <a:tc>
                  <a:txBody>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U</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1</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1</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31085673"/>
                  </a:ext>
                </a:extLst>
              </a:tr>
              <a:tr h="319227">
                <a:tc>
                  <a:txBody>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X</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1132945044"/>
                  </a:ext>
                </a:extLst>
              </a:tr>
              <a:tr h="319227">
                <a:tc>
                  <a:txBody>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Y</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3028281871"/>
                  </a:ext>
                </a:extLst>
              </a:tr>
            </a:tbl>
          </a:graphicData>
        </a:graphic>
      </p:graphicFrame>
      <p:sp>
        <p:nvSpPr>
          <p:cNvPr id="27" name="TextBox 26">
            <a:extLst>
              <a:ext uri="{FF2B5EF4-FFF2-40B4-BE49-F238E27FC236}">
                <a16:creationId xmlns:a16="http://schemas.microsoft.com/office/drawing/2014/main" id="{85FF9E7D-ABDA-5EBE-208C-62BC29E921A4}"/>
              </a:ext>
            </a:extLst>
          </p:cNvPr>
          <p:cNvSpPr txBox="1"/>
          <p:nvPr/>
        </p:nvSpPr>
        <p:spPr>
          <a:xfrm>
            <a:off x="655517" y="4498337"/>
            <a:ext cx="4151549" cy="400110"/>
          </a:xfrm>
          <a:prstGeom prst="rect">
            <a:avLst/>
          </a:prstGeom>
          <a:noFill/>
        </p:spPr>
        <p:txBody>
          <a:bodyPr wrap="square">
            <a:spAutoFit/>
          </a:bodyPr>
          <a:lstStyle/>
          <a:p>
            <a:r>
              <a:rPr lang="en-IN" sz="1000" dirty="0">
                <a:solidFill>
                  <a:srgbClr val="00A4A6"/>
                </a:solidFill>
                <a:latin typeface="Fira Code" panose="020B0809050000020004" pitchFamily="49" charset="0"/>
                <a:ea typeface="Fira Code" panose="020B0809050000020004" pitchFamily="49" charset="0"/>
                <a:cs typeface="Fira Code" panose="020B0809050000020004" pitchFamily="49" charset="0"/>
              </a:rPr>
              <a:t>Example-4: </a:t>
            </a:r>
            <a:r>
              <a:rPr lang="en-US"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consider a 1-D grid with 4 thread block with 8 threads per block as shown below.</a:t>
            </a:r>
            <a:endPar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endParaRPr>
          </a:p>
        </p:txBody>
      </p:sp>
      <p:grpSp>
        <p:nvGrpSpPr>
          <p:cNvPr id="67" name="Group 66">
            <a:extLst>
              <a:ext uri="{FF2B5EF4-FFF2-40B4-BE49-F238E27FC236}">
                <a16:creationId xmlns:a16="http://schemas.microsoft.com/office/drawing/2014/main" id="{D26FE81F-0236-862E-E43C-6C5958A5F8CD}"/>
              </a:ext>
            </a:extLst>
          </p:cNvPr>
          <p:cNvGrpSpPr/>
          <p:nvPr/>
        </p:nvGrpSpPr>
        <p:grpSpPr>
          <a:xfrm>
            <a:off x="772858" y="2386781"/>
            <a:ext cx="3344892" cy="1841090"/>
            <a:chOff x="772858" y="2386781"/>
            <a:chExt cx="3288393" cy="1841090"/>
          </a:xfrm>
        </p:grpSpPr>
        <p:sp>
          <p:nvSpPr>
            <p:cNvPr id="63" name="Rectangle 62">
              <a:extLst>
                <a:ext uri="{FF2B5EF4-FFF2-40B4-BE49-F238E27FC236}">
                  <a16:creationId xmlns:a16="http://schemas.microsoft.com/office/drawing/2014/main" id="{8B576C14-3A2A-2F66-3C48-2003AE189275}"/>
                </a:ext>
              </a:extLst>
            </p:cNvPr>
            <p:cNvSpPr/>
            <p:nvPr/>
          </p:nvSpPr>
          <p:spPr>
            <a:xfrm>
              <a:off x="2518086" y="2386781"/>
              <a:ext cx="1543165" cy="868683"/>
            </a:xfrm>
            <a:prstGeom prst="rect">
              <a:avLst/>
            </a:prstGeom>
            <a:solidFill>
              <a:srgbClr val="00A4A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Rectangle 61">
              <a:extLst>
                <a:ext uri="{FF2B5EF4-FFF2-40B4-BE49-F238E27FC236}">
                  <a16:creationId xmlns:a16="http://schemas.microsoft.com/office/drawing/2014/main" id="{0D2A9673-32F7-AE09-7A2E-774F0D045996}"/>
                </a:ext>
              </a:extLst>
            </p:cNvPr>
            <p:cNvSpPr/>
            <p:nvPr/>
          </p:nvSpPr>
          <p:spPr>
            <a:xfrm>
              <a:off x="772858" y="2387762"/>
              <a:ext cx="1543165" cy="868683"/>
            </a:xfrm>
            <a:prstGeom prst="rect">
              <a:avLst/>
            </a:prstGeom>
            <a:solidFill>
              <a:srgbClr val="00A4A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6" name="Group 65">
              <a:extLst>
                <a:ext uri="{FF2B5EF4-FFF2-40B4-BE49-F238E27FC236}">
                  <a16:creationId xmlns:a16="http://schemas.microsoft.com/office/drawing/2014/main" id="{18092373-75D5-EB4C-6484-92A51DA636BC}"/>
                </a:ext>
              </a:extLst>
            </p:cNvPr>
            <p:cNvGrpSpPr/>
            <p:nvPr/>
          </p:nvGrpSpPr>
          <p:grpSpPr>
            <a:xfrm>
              <a:off x="782677" y="2417258"/>
              <a:ext cx="3276592" cy="1810613"/>
              <a:chOff x="782677" y="2417258"/>
              <a:chExt cx="3276592" cy="1810613"/>
            </a:xfrm>
          </p:grpSpPr>
          <p:sp>
            <p:nvSpPr>
              <p:cNvPr id="64" name="Rectangle 63">
                <a:extLst>
                  <a:ext uri="{FF2B5EF4-FFF2-40B4-BE49-F238E27FC236}">
                    <a16:creationId xmlns:a16="http://schemas.microsoft.com/office/drawing/2014/main" id="{417B83A7-6D05-AC99-8286-51A2B019290C}"/>
                  </a:ext>
                </a:extLst>
              </p:cNvPr>
              <p:cNvSpPr/>
              <p:nvPr/>
            </p:nvSpPr>
            <p:spPr>
              <a:xfrm>
                <a:off x="782677" y="3359188"/>
                <a:ext cx="1543165" cy="868683"/>
              </a:xfrm>
              <a:prstGeom prst="rect">
                <a:avLst/>
              </a:prstGeom>
              <a:solidFill>
                <a:srgbClr val="00A4A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Rectangle 64">
                <a:extLst>
                  <a:ext uri="{FF2B5EF4-FFF2-40B4-BE49-F238E27FC236}">
                    <a16:creationId xmlns:a16="http://schemas.microsoft.com/office/drawing/2014/main" id="{C1500FF0-2B66-E26A-5505-4F5EA7DE80C8}"/>
                  </a:ext>
                </a:extLst>
              </p:cNvPr>
              <p:cNvSpPr/>
              <p:nvPr/>
            </p:nvSpPr>
            <p:spPr>
              <a:xfrm>
                <a:off x="2516104" y="3358211"/>
                <a:ext cx="1543165" cy="868683"/>
              </a:xfrm>
              <a:prstGeom prst="rect">
                <a:avLst/>
              </a:prstGeom>
              <a:solidFill>
                <a:srgbClr val="00A4A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B390936-CA37-C818-070F-9023EA8EAF58}"/>
                  </a:ext>
                </a:extLst>
              </p:cNvPr>
              <p:cNvGrpSpPr/>
              <p:nvPr/>
            </p:nvGrpSpPr>
            <p:grpSpPr>
              <a:xfrm>
                <a:off x="802354" y="2417260"/>
                <a:ext cx="1492495" cy="815586"/>
                <a:chOff x="802354" y="2417260"/>
                <a:chExt cx="1858255" cy="1011740"/>
              </a:xfrm>
            </p:grpSpPr>
            <p:grpSp>
              <p:nvGrpSpPr>
                <p:cNvPr id="7" name="Group 6">
                  <a:extLst>
                    <a:ext uri="{FF2B5EF4-FFF2-40B4-BE49-F238E27FC236}">
                      <a16:creationId xmlns:a16="http://schemas.microsoft.com/office/drawing/2014/main" id="{7ED96E0F-0B49-3654-EEA1-6B45F6264A0F}"/>
                    </a:ext>
                  </a:extLst>
                </p:cNvPr>
                <p:cNvGrpSpPr/>
                <p:nvPr/>
              </p:nvGrpSpPr>
              <p:grpSpPr>
                <a:xfrm>
                  <a:off x="802354" y="2417260"/>
                  <a:ext cx="1845267" cy="475424"/>
                  <a:chOff x="1069749" y="3191289"/>
                  <a:chExt cx="1846462" cy="475424"/>
                </a:xfrm>
              </p:grpSpPr>
              <p:sp>
                <p:nvSpPr>
                  <p:cNvPr id="5" name="Rectangle 4">
                    <a:extLst>
                      <a:ext uri="{FF2B5EF4-FFF2-40B4-BE49-F238E27FC236}">
                        <a16:creationId xmlns:a16="http://schemas.microsoft.com/office/drawing/2014/main" id="{4F139250-D831-B444-5E15-CB3C00243D29}"/>
                      </a:ext>
                    </a:extLst>
                  </p:cNvPr>
                  <p:cNvSpPr/>
                  <p:nvPr/>
                </p:nvSpPr>
                <p:spPr>
                  <a:xfrm>
                    <a:off x="1069749" y="3191291"/>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6" name="Rectangle 5">
                    <a:extLst>
                      <a:ext uri="{FF2B5EF4-FFF2-40B4-BE49-F238E27FC236}">
                        <a16:creationId xmlns:a16="http://schemas.microsoft.com/office/drawing/2014/main" id="{D50CD95F-CB58-2F1C-05E1-7F775ABE6368}"/>
                      </a:ext>
                    </a:extLst>
                  </p:cNvPr>
                  <p:cNvSpPr/>
                  <p:nvPr/>
                </p:nvSpPr>
                <p:spPr>
                  <a:xfrm>
                    <a:off x="1543898"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Fira Code" panose="020B0809050000020004" pitchFamily="49" charset="0"/>
                        <a:ea typeface="Fira Code" panose="020B0809050000020004" pitchFamily="49" charset="0"/>
                        <a:cs typeface="Fira Code" panose="020B0809050000020004" pitchFamily="49" charset="0"/>
                      </a:rPr>
                      <a:t>X</a:t>
                    </a:r>
                  </a:p>
                </p:txBody>
              </p:sp>
              <p:sp>
                <p:nvSpPr>
                  <p:cNvPr id="10" name="Rectangle 9">
                    <a:extLst>
                      <a:ext uri="{FF2B5EF4-FFF2-40B4-BE49-F238E27FC236}">
                        <a16:creationId xmlns:a16="http://schemas.microsoft.com/office/drawing/2014/main" id="{660F1224-8021-57E1-4013-C5C7A5974D5D}"/>
                      </a:ext>
                    </a:extLst>
                  </p:cNvPr>
                  <p:cNvSpPr/>
                  <p:nvPr/>
                </p:nvSpPr>
                <p:spPr>
                  <a:xfrm>
                    <a:off x="2018047" y="3191290"/>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11" name="Rectangle 10">
                    <a:extLst>
                      <a:ext uri="{FF2B5EF4-FFF2-40B4-BE49-F238E27FC236}">
                        <a16:creationId xmlns:a16="http://schemas.microsoft.com/office/drawing/2014/main" id="{5B2BA724-EFF2-FAB1-08A2-2D713CECA470}"/>
                      </a:ext>
                    </a:extLst>
                  </p:cNvPr>
                  <p:cNvSpPr/>
                  <p:nvPr/>
                </p:nvSpPr>
                <p:spPr>
                  <a:xfrm>
                    <a:off x="2492196"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grpSp>
            <p:grpSp>
              <p:nvGrpSpPr>
                <p:cNvPr id="4" name="Group 3">
                  <a:extLst>
                    <a:ext uri="{FF2B5EF4-FFF2-40B4-BE49-F238E27FC236}">
                      <a16:creationId xmlns:a16="http://schemas.microsoft.com/office/drawing/2014/main" id="{5A34974B-57E3-0ADF-7479-6042D7C6E069}"/>
                    </a:ext>
                  </a:extLst>
                </p:cNvPr>
                <p:cNvGrpSpPr/>
                <p:nvPr/>
              </p:nvGrpSpPr>
              <p:grpSpPr>
                <a:xfrm>
                  <a:off x="815342" y="2953576"/>
                  <a:ext cx="1845267" cy="475424"/>
                  <a:chOff x="1069749" y="3191289"/>
                  <a:chExt cx="1846462" cy="475424"/>
                </a:xfrm>
              </p:grpSpPr>
              <p:sp>
                <p:nvSpPr>
                  <p:cNvPr id="9" name="Rectangle 8">
                    <a:extLst>
                      <a:ext uri="{FF2B5EF4-FFF2-40B4-BE49-F238E27FC236}">
                        <a16:creationId xmlns:a16="http://schemas.microsoft.com/office/drawing/2014/main" id="{7B3A2E98-B1B4-FEBE-425C-F2E60CFB0243}"/>
                      </a:ext>
                    </a:extLst>
                  </p:cNvPr>
                  <p:cNvSpPr/>
                  <p:nvPr/>
                </p:nvSpPr>
                <p:spPr>
                  <a:xfrm>
                    <a:off x="1069749" y="3191291"/>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13" name="Rectangle 12">
                    <a:extLst>
                      <a:ext uri="{FF2B5EF4-FFF2-40B4-BE49-F238E27FC236}">
                        <a16:creationId xmlns:a16="http://schemas.microsoft.com/office/drawing/2014/main" id="{F3FF9841-2233-B98C-7BDB-F431F89F3A49}"/>
                      </a:ext>
                    </a:extLst>
                  </p:cNvPr>
                  <p:cNvSpPr/>
                  <p:nvPr/>
                </p:nvSpPr>
                <p:spPr>
                  <a:xfrm>
                    <a:off x="1543898"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Fira Code" panose="020B0809050000020004" pitchFamily="49" charset="0"/>
                        <a:ea typeface="Fira Code" panose="020B0809050000020004" pitchFamily="49" charset="0"/>
                        <a:cs typeface="Fira Code" panose="020B0809050000020004" pitchFamily="49" charset="0"/>
                      </a:rPr>
                      <a:t>Y</a:t>
                    </a:r>
                  </a:p>
                </p:txBody>
              </p:sp>
              <p:sp>
                <p:nvSpPr>
                  <p:cNvPr id="14" name="Rectangle 13">
                    <a:extLst>
                      <a:ext uri="{FF2B5EF4-FFF2-40B4-BE49-F238E27FC236}">
                        <a16:creationId xmlns:a16="http://schemas.microsoft.com/office/drawing/2014/main" id="{DC5B5B87-CFF3-6BC6-5461-0574252CDF75}"/>
                      </a:ext>
                    </a:extLst>
                  </p:cNvPr>
                  <p:cNvSpPr/>
                  <p:nvPr/>
                </p:nvSpPr>
                <p:spPr>
                  <a:xfrm>
                    <a:off x="2018047" y="3191290"/>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15" name="Rectangle 14">
                    <a:extLst>
                      <a:ext uri="{FF2B5EF4-FFF2-40B4-BE49-F238E27FC236}">
                        <a16:creationId xmlns:a16="http://schemas.microsoft.com/office/drawing/2014/main" id="{6D6A1458-6DB0-4BD3-0127-09CA30DC95E5}"/>
                      </a:ext>
                    </a:extLst>
                  </p:cNvPr>
                  <p:cNvSpPr/>
                  <p:nvPr/>
                </p:nvSpPr>
                <p:spPr>
                  <a:xfrm>
                    <a:off x="2492196"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grpSp>
          </p:grpSp>
          <p:grpSp>
            <p:nvGrpSpPr>
              <p:cNvPr id="26" name="Group 25">
                <a:extLst>
                  <a:ext uri="{FF2B5EF4-FFF2-40B4-BE49-F238E27FC236}">
                    <a16:creationId xmlns:a16="http://schemas.microsoft.com/office/drawing/2014/main" id="{A10416E9-9C34-39FE-0C57-B34A94AEC184}"/>
                  </a:ext>
                </a:extLst>
              </p:cNvPr>
              <p:cNvGrpSpPr/>
              <p:nvPr/>
            </p:nvGrpSpPr>
            <p:grpSpPr>
              <a:xfrm>
                <a:off x="2535788" y="2417258"/>
                <a:ext cx="1492495" cy="815586"/>
                <a:chOff x="802354" y="2417260"/>
                <a:chExt cx="1858255" cy="1011740"/>
              </a:xfrm>
            </p:grpSpPr>
            <p:grpSp>
              <p:nvGrpSpPr>
                <p:cNvPr id="28" name="Group 27">
                  <a:extLst>
                    <a:ext uri="{FF2B5EF4-FFF2-40B4-BE49-F238E27FC236}">
                      <a16:creationId xmlns:a16="http://schemas.microsoft.com/office/drawing/2014/main" id="{0939B619-3D7F-9CF4-10CF-C6AE88846B16}"/>
                    </a:ext>
                  </a:extLst>
                </p:cNvPr>
                <p:cNvGrpSpPr/>
                <p:nvPr/>
              </p:nvGrpSpPr>
              <p:grpSpPr>
                <a:xfrm>
                  <a:off x="802354" y="2417260"/>
                  <a:ext cx="1845267" cy="475424"/>
                  <a:chOff x="1069749" y="3191289"/>
                  <a:chExt cx="1846462" cy="475424"/>
                </a:xfrm>
              </p:grpSpPr>
              <p:sp>
                <p:nvSpPr>
                  <p:cNvPr id="34" name="Rectangle 33">
                    <a:extLst>
                      <a:ext uri="{FF2B5EF4-FFF2-40B4-BE49-F238E27FC236}">
                        <a16:creationId xmlns:a16="http://schemas.microsoft.com/office/drawing/2014/main" id="{72C2FE17-6C23-5B18-2ED1-BA77BA7B35CC}"/>
                      </a:ext>
                    </a:extLst>
                  </p:cNvPr>
                  <p:cNvSpPr/>
                  <p:nvPr/>
                </p:nvSpPr>
                <p:spPr>
                  <a:xfrm>
                    <a:off x="1069749" y="3191291"/>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Fira Code" panose="020B0809050000020004" pitchFamily="49" charset="0"/>
                        <a:ea typeface="Fira Code" panose="020B0809050000020004" pitchFamily="49" charset="0"/>
                        <a:cs typeface="Fira Code" panose="020B0809050000020004" pitchFamily="49" charset="0"/>
                      </a:rPr>
                      <a:t>P</a:t>
                    </a:r>
                  </a:p>
                </p:txBody>
              </p:sp>
              <p:sp>
                <p:nvSpPr>
                  <p:cNvPr id="35" name="Rectangle 34">
                    <a:extLst>
                      <a:ext uri="{FF2B5EF4-FFF2-40B4-BE49-F238E27FC236}">
                        <a16:creationId xmlns:a16="http://schemas.microsoft.com/office/drawing/2014/main" id="{FA73C346-91ED-5CA3-945B-C2F4C5BB4425}"/>
                      </a:ext>
                    </a:extLst>
                  </p:cNvPr>
                  <p:cNvSpPr/>
                  <p:nvPr/>
                </p:nvSpPr>
                <p:spPr>
                  <a:xfrm>
                    <a:off x="1543898"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36" name="Rectangle 35">
                    <a:extLst>
                      <a:ext uri="{FF2B5EF4-FFF2-40B4-BE49-F238E27FC236}">
                        <a16:creationId xmlns:a16="http://schemas.microsoft.com/office/drawing/2014/main" id="{163A7666-15C5-4A21-CAD1-735724BB18E4}"/>
                      </a:ext>
                    </a:extLst>
                  </p:cNvPr>
                  <p:cNvSpPr/>
                  <p:nvPr/>
                </p:nvSpPr>
                <p:spPr>
                  <a:xfrm>
                    <a:off x="2018047" y="3191290"/>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39" name="Rectangle 38">
                    <a:extLst>
                      <a:ext uri="{FF2B5EF4-FFF2-40B4-BE49-F238E27FC236}">
                        <a16:creationId xmlns:a16="http://schemas.microsoft.com/office/drawing/2014/main" id="{6ED99B8F-C770-A96D-D84E-96EF32B83ED3}"/>
                      </a:ext>
                    </a:extLst>
                  </p:cNvPr>
                  <p:cNvSpPr/>
                  <p:nvPr/>
                </p:nvSpPr>
                <p:spPr>
                  <a:xfrm>
                    <a:off x="2492196"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grpSp>
            <p:grpSp>
              <p:nvGrpSpPr>
                <p:cNvPr id="29" name="Group 28">
                  <a:extLst>
                    <a:ext uri="{FF2B5EF4-FFF2-40B4-BE49-F238E27FC236}">
                      <a16:creationId xmlns:a16="http://schemas.microsoft.com/office/drawing/2014/main" id="{14D70CE1-0F08-D892-C93A-BC982679E4E1}"/>
                    </a:ext>
                  </a:extLst>
                </p:cNvPr>
                <p:cNvGrpSpPr/>
                <p:nvPr/>
              </p:nvGrpSpPr>
              <p:grpSpPr>
                <a:xfrm>
                  <a:off x="815342" y="2953576"/>
                  <a:ext cx="1845267" cy="475424"/>
                  <a:chOff x="1069749" y="3191289"/>
                  <a:chExt cx="1846462" cy="475424"/>
                </a:xfrm>
              </p:grpSpPr>
              <p:sp>
                <p:nvSpPr>
                  <p:cNvPr id="30" name="Rectangle 29">
                    <a:extLst>
                      <a:ext uri="{FF2B5EF4-FFF2-40B4-BE49-F238E27FC236}">
                        <a16:creationId xmlns:a16="http://schemas.microsoft.com/office/drawing/2014/main" id="{029DFBEA-8188-4F10-5CB1-15E0CF2C695E}"/>
                      </a:ext>
                    </a:extLst>
                  </p:cNvPr>
                  <p:cNvSpPr/>
                  <p:nvPr/>
                </p:nvSpPr>
                <p:spPr>
                  <a:xfrm>
                    <a:off x="1069749" y="3191291"/>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31" name="Rectangle 30">
                    <a:extLst>
                      <a:ext uri="{FF2B5EF4-FFF2-40B4-BE49-F238E27FC236}">
                        <a16:creationId xmlns:a16="http://schemas.microsoft.com/office/drawing/2014/main" id="{2A49C085-273B-6A42-2DC6-BB864D68C6DE}"/>
                      </a:ext>
                    </a:extLst>
                  </p:cNvPr>
                  <p:cNvSpPr/>
                  <p:nvPr/>
                </p:nvSpPr>
                <p:spPr>
                  <a:xfrm>
                    <a:off x="1543898"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32" name="Rectangle 31">
                    <a:extLst>
                      <a:ext uri="{FF2B5EF4-FFF2-40B4-BE49-F238E27FC236}">
                        <a16:creationId xmlns:a16="http://schemas.microsoft.com/office/drawing/2014/main" id="{98D70C61-7A73-B12E-D213-4AFA031D76F7}"/>
                      </a:ext>
                    </a:extLst>
                  </p:cNvPr>
                  <p:cNvSpPr/>
                  <p:nvPr/>
                </p:nvSpPr>
                <p:spPr>
                  <a:xfrm>
                    <a:off x="2018047" y="3191290"/>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Fira Code" panose="020B0809050000020004" pitchFamily="49" charset="0"/>
                        <a:ea typeface="Fira Code" panose="020B0809050000020004" pitchFamily="49" charset="0"/>
                        <a:cs typeface="Fira Code" panose="020B0809050000020004" pitchFamily="49" charset="0"/>
                      </a:rPr>
                      <a:t>Q</a:t>
                    </a:r>
                  </a:p>
                </p:txBody>
              </p:sp>
              <p:sp>
                <p:nvSpPr>
                  <p:cNvPr id="33" name="Rectangle 32">
                    <a:extLst>
                      <a:ext uri="{FF2B5EF4-FFF2-40B4-BE49-F238E27FC236}">
                        <a16:creationId xmlns:a16="http://schemas.microsoft.com/office/drawing/2014/main" id="{1C0B41A7-FC93-C497-35AD-3B7C6D7C5015}"/>
                      </a:ext>
                    </a:extLst>
                  </p:cNvPr>
                  <p:cNvSpPr/>
                  <p:nvPr/>
                </p:nvSpPr>
                <p:spPr>
                  <a:xfrm>
                    <a:off x="2492196"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grpSp>
          </p:grpSp>
          <p:grpSp>
            <p:nvGrpSpPr>
              <p:cNvPr id="40" name="Group 39">
                <a:extLst>
                  <a:ext uri="{FF2B5EF4-FFF2-40B4-BE49-F238E27FC236}">
                    <a16:creationId xmlns:a16="http://schemas.microsoft.com/office/drawing/2014/main" id="{A44C97C3-C92E-E5EE-DF62-2246CA2077A5}"/>
                  </a:ext>
                </a:extLst>
              </p:cNvPr>
              <p:cNvGrpSpPr/>
              <p:nvPr/>
            </p:nvGrpSpPr>
            <p:grpSpPr>
              <a:xfrm>
                <a:off x="802354" y="3388519"/>
                <a:ext cx="1492495" cy="815586"/>
                <a:chOff x="802354" y="2417260"/>
                <a:chExt cx="1858255" cy="1011740"/>
              </a:xfrm>
            </p:grpSpPr>
            <p:grpSp>
              <p:nvGrpSpPr>
                <p:cNvPr id="41" name="Group 40">
                  <a:extLst>
                    <a:ext uri="{FF2B5EF4-FFF2-40B4-BE49-F238E27FC236}">
                      <a16:creationId xmlns:a16="http://schemas.microsoft.com/office/drawing/2014/main" id="{6471CF87-D526-A537-0C7C-D59CD26BFA4F}"/>
                    </a:ext>
                  </a:extLst>
                </p:cNvPr>
                <p:cNvGrpSpPr/>
                <p:nvPr/>
              </p:nvGrpSpPr>
              <p:grpSpPr>
                <a:xfrm>
                  <a:off x="802354" y="2417260"/>
                  <a:ext cx="1845267" cy="475424"/>
                  <a:chOff x="1069749" y="3191289"/>
                  <a:chExt cx="1846462" cy="475424"/>
                </a:xfrm>
              </p:grpSpPr>
              <p:sp>
                <p:nvSpPr>
                  <p:cNvPr id="47" name="Rectangle 46">
                    <a:extLst>
                      <a:ext uri="{FF2B5EF4-FFF2-40B4-BE49-F238E27FC236}">
                        <a16:creationId xmlns:a16="http://schemas.microsoft.com/office/drawing/2014/main" id="{E203511E-854A-C710-A53B-AB8C20D6C451}"/>
                      </a:ext>
                    </a:extLst>
                  </p:cNvPr>
                  <p:cNvSpPr/>
                  <p:nvPr/>
                </p:nvSpPr>
                <p:spPr>
                  <a:xfrm>
                    <a:off x="1069749" y="3191291"/>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Fira Code" panose="020B0809050000020004" pitchFamily="49" charset="0"/>
                        <a:ea typeface="Fira Code" panose="020B0809050000020004" pitchFamily="49" charset="0"/>
                        <a:cs typeface="Fira Code" panose="020B0809050000020004" pitchFamily="49" charset="0"/>
                      </a:rPr>
                      <a:t>R</a:t>
                    </a:r>
                  </a:p>
                </p:txBody>
              </p:sp>
              <p:sp>
                <p:nvSpPr>
                  <p:cNvPr id="48" name="Rectangle 47">
                    <a:extLst>
                      <a:ext uri="{FF2B5EF4-FFF2-40B4-BE49-F238E27FC236}">
                        <a16:creationId xmlns:a16="http://schemas.microsoft.com/office/drawing/2014/main" id="{3783239C-25E4-D376-EA15-8EC1A4E57B79}"/>
                      </a:ext>
                    </a:extLst>
                  </p:cNvPr>
                  <p:cNvSpPr/>
                  <p:nvPr/>
                </p:nvSpPr>
                <p:spPr>
                  <a:xfrm>
                    <a:off x="1543898"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49" name="Rectangle 48">
                    <a:extLst>
                      <a:ext uri="{FF2B5EF4-FFF2-40B4-BE49-F238E27FC236}">
                        <a16:creationId xmlns:a16="http://schemas.microsoft.com/office/drawing/2014/main" id="{504CB0FD-2995-D813-DAF6-ED78B29F7EC5}"/>
                      </a:ext>
                    </a:extLst>
                  </p:cNvPr>
                  <p:cNvSpPr/>
                  <p:nvPr/>
                </p:nvSpPr>
                <p:spPr>
                  <a:xfrm>
                    <a:off x="2018047" y="3191290"/>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50" name="Rectangle 49">
                    <a:extLst>
                      <a:ext uri="{FF2B5EF4-FFF2-40B4-BE49-F238E27FC236}">
                        <a16:creationId xmlns:a16="http://schemas.microsoft.com/office/drawing/2014/main" id="{7AE6D389-C705-599C-3B99-9DBEABE52D1A}"/>
                      </a:ext>
                    </a:extLst>
                  </p:cNvPr>
                  <p:cNvSpPr/>
                  <p:nvPr/>
                </p:nvSpPr>
                <p:spPr>
                  <a:xfrm>
                    <a:off x="2492196"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grpSp>
            <p:grpSp>
              <p:nvGrpSpPr>
                <p:cNvPr id="42" name="Group 41">
                  <a:extLst>
                    <a:ext uri="{FF2B5EF4-FFF2-40B4-BE49-F238E27FC236}">
                      <a16:creationId xmlns:a16="http://schemas.microsoft.com/office/drawing/2014/main" id="{8D4078BC-0CB8-6F91-0415-158DB078632C}"/>
                    </a:ext>
                  </a:extLst>
                </p:cNvPr>
                <p:cNvGrpSpPr/>
                <p:nvPr/>
              </p:nvGrpSpPr>
              <p:grpSpPr>
                <a:xfrm>
                  <a:off x="815342" y="2953576"/>
                  <a:ext cx="1845267" cy="475424"/>
                  <a:chOff x="1069749" y="3191289"/>
                  <a:chExt cx="1846462" cy="475424"/>
                </a:xfrm>
              </p:grpSpPr>
              <p:sp>
                <p:nvSpPr>
                  <p:cNvPr id="43" name="Rectangle 42">
                    <a:extLst>
                      <a:ext uri="{FF2B5EF4-FFF2-40B4-BE49-F238E27FC236}">
                        <a16:creationId xmlns:a16="http://schemas.microsoft.com/office/drawing/2014/main" id="{90674271-A089-CE9C-0009-AAAE3927C135}"/>
                      </a:ext>
                    </a:extLst>
                  </p:cNvPr>
                  <p:cNvSpPr/>
                  <p:nvPr/>
                </p:nvSpPr>
                <p:spPr>
                  <a:xfrm>
                    <a:off x="1069749" y="3191291"/>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44" name="Rectangle 43">
                    <a:extLst>
                      <a:ext uri="{FF2B5EF4-FFF2-40B4-BE49-F238E27FC236}">
                        <a16:creationId xmlns:a16="http://schemas.microsoft.com/office/drawing/2014/main" id="{E99C8471-B8FC-0411-F1D9-F2EB9C5B79FB}"/>
                      </a:ext>
                    </a:extLst>
                  </p:cNvPr>
                  <p:cNvSpPr/>
                  <p:nvPr/>
                </p:nvSpPr>
                <p:spPr>
                  <a:xfrm>
                    <a:off x="1543898"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45" name="Rectangle 44">
                    <a:extLst>
                      <a:ext uri="{FF2B5EF4-FFF2-40B4-BE49-F238E27FC236}">
                        <a16:creationId xmlns:a16="http://schemas.microsoft.com/office/drawing/2014/main" id="{342D60B9-395C-13BE-63A9-08028113CD85}"/>
                      </a:ext>
                    </a:extLst>
                  </p:cNvPr>
                  <p:cNvSpPr/>
                  <p:nvPr/>
                </p:nvSpPr>
                <p:spPr>
                  <a:xfrm>
                    <a:off x="2018047" y="3191290"/>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46" name="Rectangle 45">
                    <a:extLst>
                      <a:ext uri="{FF2B5EF4-FFF2-40B4-BE49-F238E27FC236}">
                        <a16:creationId xmlns:a16="http://schemas.microsoft.com/office/drawing/2014/main" id="{A9E60F77-4406-683E-236C-3FE1EAB5262E}"/>
                      </a:ext>
                    </a:extLst>
                  </p:cNvPr>
                  <p:cNvSpPr/>
                  <p:nvPr/>
                </p:nvSpPr>
                <p:spPr>
                  <a:xfrm>
                    <a:off x="2492196"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Fira Code" panose="020B0809050000020004" pitchFamily="49" charset="0"/>
                        <a:ea typeface="Fira Code" panose="020B0809050000020004" pitchFamily="49" charset="0"/>
                        <a:cs typeface="Fira Code" panose="020B0809050000020004" pitchFamily="49" charset="0"/>
                      </a:rPr>
                      <a:t>S</a:t>
                    </a:r>
                  </a:p>
                </p:txBody>
              </p:sp>
            </p:grpSp>
          </p:grpSp>
          <p:grpSp>
            <p:nvGrpSpPr>
              <p:cNvPr id="51" name="Group 50">
                <a:extLst>
                  <a:ext uri="{FF2B5EF4-FFF2-40B4-BE49-F238E27FC236}">
                    <a16:creationId xmlns:a16="http://schemas.microsoft.com/office/drawing/2014/main" id="{412104C8-3FBC-B7D0-BDE5-7CA4E77B97DF}"/>
                  </a:ext>
                </a:extLst>
              </p:cNvPr>
              <p:cNvGrpSpPr/>
              <p:nvPr/>
            </p:nvGrpSpPr>
            <p:grpSpPr>
              <a:xfrm>
                <a:off x="2550692" y="3388519"/>
                <a:ext cx="1492495" cy="815586"/>
                <a:chOff x="802354" y="2417260"/>
                <a:chExt cx="1858255" cy="1011740"/>
              </a:xfrm>
            </p:grpSpPr>
            <p:grpSp>
              <p:nvGrpSpPr>
                <p:cNvPr id="52" name="Group 51">
                  <a:extLst>
                    <a:ext uri="{FF2B5EF4-FFF2-40B4-BE49-F238E27FC236}">
                      <a16:creationId xmlns:a16="http://schemas.microsoft.com/office/drawing/2014/main" id="{C1601B11-194D-AE8E-6660-77F47B3A7E08}"/>
                    </a:ext>
                  </a:extLst>
                </p:cNvPr>
                <p:cNvGrpSpPr/>
                <p:nvPr/>
              </p:nvGrpSpPr>
              <p:grpSpPr>
                <a:xfrm>
                  <a:off x="802354" y="2417260"/>
                  <a:ext cx="1845267" cy="475424"/>
                  <a:chOff x="1069749" y="3191289"/>
                  <a:chExt cx="1846462" cy="475424"/>
                </a:xfrm>
              </p:grpSpPr>
              <p:sp>
                <p:nvSpPr>
                  <p:cNvPr id="58" name="Rectangle 57">
                    <a:extLst>
                      <a:ext uri="{FF2B5EF4-FFF2-40B4-BE49-F238E27FC236}">
                        <a16:creationId xmlns:a16="http://schemas.microsoft.com/office/drawing/2014/main" id="{6A05B14C-1109-F61B-7C1A-8DEB701E3740}"/>
                      </a:ext>
                    </a:extLst>
                  </p:cNvPr>
                  <p:cNvSpPr/>
                  <p:nvPr/>
                </p:nvSpPr>
                <p:spPr>
                  <a:xfrm>
                    <a:off x="1069749" y="3191291"/>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59" name="Rectangle 58">
                    <a:extLst>
                      <a:ext uri="{FF2B5EF4-FFF2-40B4-BE49-F238E27FC236}">
                        <a16:creationId xmlns:a16="http://schemas.microsoft.com/office/drawing/2014/main" id="{9731188D-2901-157D-8EDE-5767C7BEC645}"/>
                      </a:ext>
                    </a:extLst>
                  </p:cNvPr>
                  <p:cNvSpPr/>
                  <p:nvPr/>
                </p:nvSpPr>
                <p:spPr>
                  <a:xfrm>
                    <a:off x="1543898"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Fira Code" panose="020B0809050000020004" pitchFamily="49" charset="0"/>
                        <a:ea typeface="Fira Code" panose="020B0809050000020004" pitchFamily="49" charset="0"/>
                        <a:cs typeface="Fira Code" panose="020B0809050000020004" pitchFamily="49" charset="0"/>
                      </a:rPr>
                      <a:t>T</a:t>
                    </a:r>
                  </a:p>
                </p:txBody>
              </p:sp>
              <p:sp>
                <p:nvSpPr>
                  <p:cNvPr id="60" name="Rectangle 59">
                    <a:extLst>
                      <a:ext uri="{FF2B5EF4-FFF2-40B4-BE49-F238E27FC236}">
                        <a16:creationId xmlns:a16="http://schemas.microsoft.com/office/drawing/2014/main" id="{9CD12145-7369-BD0E-CAA7-2EAE23BB5D18}"/>
                      </a:ext>
                    </a:extLst>
                  </p:cNvPr>
                  <p:cNvSpPr/>
                  <p:nvPr/>
                </p:nvSpPr>
                <p:spPr>
                  <a:xfrm>
                    <a:off x="2018047" y="3191290"/>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61" name="Rectangle 60">
                    <a:extLst>
                      <a:ext uri="{FF2B5EF4-FFF2-40B4-BE49-F238E27FC236}">
                        <a16:creationId xmlns:a16="http://schemas.microsoft.com/office/drawing/2014/main" id="{58EA838E-0ED2-3381-FA64-C5F3B827A6BC}"/>
                      </a:ext>
                    </a:extLst>
                  </p:cNvPr>
                  <p:cNvSpPr/>
                  <p:nvPr/>
                </p:nvSpPr>
                <p:spPr>
                  <a:xfrm>
                    <a:off x="2492196"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grpSp>
            <p:grpSp>
              <p:nvGrpSpPr>
                <p:cNvPr id="53" name="Group 52">
                  <a:extLst>
                    <a:ext uri="{FF2B5EF4-FFF2-40B4-BE49-F238E27FC236}">
                      <a16:creationId xmlns:a16="http://schemas.microsoft.com/office/drawing/2014/main" id="{E35DA2FB-9110-9352-34B8-A701781EC2B5}"/>
                    </a:ext>
                  </a:extLst>
                </p:cNvPr>
                <p:cNvGrpSpPr/>
                <p:nvPr/>
              </p:nvGrpSpPr>
              <p:grpSpPr>
                <a:xfrm>
                  <a:off x="815342" y="2953576"/>
                  <a:ext cx="1845267" cy="475424"/>
                  <a:chOff x="1069749" y="3191289"/>
                  <a:chExt cx="1846462" cy="475424"/>
                </a:xfrm>
              </p:grpSpPr>
              <p:sp>
                <p:nvSpPr>
                  <p:cNvPr id="54" name="Rectangle 53">
                    <a:extLst>
                      <a:ext uri="{FF2B5EF4-FFF2-40B4-BE49-F238E27FC236}">
                        <a16:creationId xmlns:a16="http://schemas.microsoft.com/office/drawing/2014/main" id="{1FB16E7B-DF30-8B16-9248-575BFBBEA626}"/>
                      </a:ext>
                    </a:extLst>
                  </p:cNvPr>
                  <p:cNvSpPr/>
                  <p:nvPr/>
                </p:nvSpPr>
                <p:spPr>
                  <a:xfrm>
                    <a:off x="1069749" y="3191291"/>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Fira Code" panose="020B0809050000020004" pitchFamily="49" charset="0"/>
                        <a:ea typeface="Fira Code" panose="020B0809050000020004" pitchFamily="49" charset="0"/>
                        <a:cs typeface="Fira Code" panose="020B0809050000020004" pitchFamily="49" charset="0"/>
                      </a:rPr>
                      <a:t>U</a:t>
                    </a:r>
                  </a:p>
                </p:txBody>
              </p:sp>
              <p:sp>
                <p:nvSpPr>
                  <p:cNvPr id="55" name="Rectangle 54">
                    <a:extLst>
                      <a:ext uri="{FF2B5EF4-FFF2-40B4-BE49-F238E27FC236}">
                        <a16:creationId xmlns:a16="http://schemas.microsoft.com/office/drawing/2014/main" id="{1AB114A8-A8CA-BC1F-8EF4-CC492B3E80B4}"/>
                      </a:ext>
                    </a:extLst>
                  </p:cNvPr>
                  <p:cNvSpPr/>
                  <p:nvPr/>
                </p:nvSpPr>
                <p:spPr>
                  <a:xfrm>
                    <a:off x="1543898"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56" name="Rectangle 55">
                    <a:extLst>
                      <a:ext uri="{FF2B5EF4-FFF2-40B4-BE49-F238E27FC236}">
                        <a16:creationId xmlns:a16="http://schemas.microsoft.com/office/drawing/2014/main" id="{49310847-0B3F-F02B-2D66-7B2F9ECCE3F5}"/>
                      </a:ext>
                    </a:extLst>
                  </p:cNvPr>
                  <p:cNvSpPr/>
                  <p:nvPr/>
                </p:nvSpPr>
                <p:spPr>
                  <a:xfrm>
                    <a:off x="2018047" y="3191290"/>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57" name="Rectangle 56">
                    <a:extLst>
                      <a:ext uri="{FF2B5EF4-FFF2-40B4-BE49-F238E27FC236}">
                        <a16:creationId xmlns:a16="http://schemas.microsoft.com/office/drawing/2014/main" id="{9EFCDDDF-5C07-2D3A-3CFA-B1F70A8E0686}"/>
                      </a:ext>
                    </a:extLst>
                  </p:cNvPr>
                  <p:cNvSpPr/>
                  <p:nvPr/>
                </p:nvSpPr>
                <p:spPr>
                  <a:xfrm>
                    <a:off x="2492196"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grpSp>
          </p:grpSp>
        </p:grpSp>
      </p:grpSp>
    </p:spTree>
    <p:extLst>
      <p:ext uri="{BB962C8B-B14F-4D97-AF65-F5344CB8AC3E}">
        <p14:creationId xmlns:p14="http://schemas.microsoft.com/office/powerpoint/2010/main" val="1649472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2F896-A615-041B-3308-3D159ADC75F1}"/>
              </a:ext>
            </a:extLst>
          </p:cNvPr>
          <p:cNvSpPr>
            <a:spLocks noGrp="1"/>
          </p:cNvSpPr>
          <p:nvPr>
            <p:ph type="title"/>
          </p:nvPr>
        </p:nvSpPr>
        <p:spPr/>
        <p:txBody>
          <a:bodyPr/>
          <a:lstStyle/>
          <a:p>
            <a:r>
              <a:rPr lang="en-US" i="0" dirty="0">
                <a:solidFill>
                  <a:srgbClr val="00A4A6"/>
                </a:solidFill>
                <a:effectLst/>
                <a:latin typeface="Fira Code" panose="020B0809050000020004" pitchFamily="49" charset="0"/>
                <a:ea typeface="Fira Code" panose="020B0809050000020004" pitchFamily="49" charset="0"/>
                <a:cs typeface="Fira Code" panose="020B0809050000020004" pitchFamily="49" charset="0"/>
              </a:rPr>
              <a:t>Organization of thread in a CUDA program</a:t>
            </a:r>
            <a:endParaRPr lang="en-IN" dirty="0">
              <a:solidFill>
                <a:srgbClr val="00A4A6"/>
              </a:solidFill>
              <a:latin typeface="Fira Code" panose="020B0809050000020004" pitchFamily="49" charset="0"/>
              <a:ea typeface="Fira Code" panose="020B0809050000020004" pitchFamily="49" charset="0"/>
              <a:cs typeface="Fira Code" panose="020B0809050000020004" pitchFamily="49" charset="0"/>
            </a:endParaRPr>
          </a:p>
        </p:txBody>
      </p:sp>
      <p:pic>
        <p:nvPicPr>
          <p:cNvPr id="37" name="Picture 36">
            <a:extLst>
              <a:ext uri="{FF2B5EF4-FFF2-40B4-BE49-F238E27FC236}">
                <a16:creationId xmlns:a16="http://schemas.microsoft.com/office/drawing/2014/main" id="{BBE3E5A3-EE5B-104F-0B46-840E9A0804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1469" y="183800"/>
            <a:ext cx="605135" cy="353809"/>
          </a:xfrm>
          <a:prstGeom prst="rect">
            <a:avLst/>
          </a:prstGeom>
        </p:spPr>
      </p:pic>
      <p:pic>
        <p:nvPicPr>
          <p:cNvPr id="38" name="Picture 37">
            <a:extLst>
              <a:ext uri="{FF2B5EF4-FFF2-40B4-BE49-F238E27FC236}">
                <a16:creationId xmlns:a16="http://schemas.microsoft.com/office/drawing/2014/main" id="{64B749E6-1C52-A25D-0247-C795426C00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7785" y="225414"/>
            <a:ext cx="789415" cy="279420"/>
          </a:xfrm>
          <a:prstGeom prst="rect">
            <a:avLst/>
          </a:prstGeom>
        </p:spPr>
      </p:pic>
      <p:grpSp>
        <p:nvGrpSpPr>
          <p:cNvPr id="121" name="Group 120">
            <a:extLst>
              <a:ext uri="{FF2B5EF4-FFF2-40B4-BE49-F238E27FC236}">
                <a16:creationId xmlns:a16="http://schemas.microsoft.com/office/drawing/2014/main" id="{7ED872FE-0D82-D34C-F557-F40A174BED8C}"/>
              </a:ext>
            </a:extLst>
          </p:cNvPr>
          <p:cNvGrpSpPr/>
          <p:nvPr/>
        </p:nvGrpSpPr>
        <p:grpSpPr>
          <a:xfrm>
            <a:off x="838200" y="2699447"/>
            <a:ext cx="5036643" cy="1841090"/>
            <a:chOff x="772858" y="2386781"/>
            <a:chExt cx="5036643" cy="1841090"/>
          </a:xfrm>
        </p:grpSpPr>
        <p:sp>
          <p:nvSpPr>
            <p:cNvPr id="103" name="Rectangle 102">
              <a:extLst>
                <a:ext uri="{FF2B5EF4-FFF2-40B4-BE49-F238E27FC236}">
                  <a16:creationId xmlns:a16="http://schemas.microsoft.com/office/drawing/2014/main" id="{3F92236A-7DC8-B557-3A48-C45A0CB68E75}"/>
                </a:ext>
              </a:extLst>
            </p:cNvPr>
            <p:cNvSpPr/>
            <p:nvPr/>
          </p:nvSpPr>
          <p:spPr>
            <a:xfrm>
              <a:off x="4214590" y="2386781"/>
              <a:ext cx="1569679" cy="868683"/>
            </a:xfrm>
            <a:prstGeom prst="rect">
              <a:avLst/>
            </a:prstGeom>
            <a:solidFill>
              <a:srgbClr val="00A4A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Rectangle 103">
              <a:extLst>
                <a:ext uri="{FF2B5EF4-FFF2-40B4-BE49-F238E27FC236}">
                  <a16:creationId xmlns:a16="http://schemas.microsoft.com/office/drawing/2014/main" id="{AE9B82A8-C52C-B0F7-B2E4-DC8FCA1B8A07}"/>
                </a:ext>
              </a:extLst>
            </p:cNvPr>
            <p:cNvSpPr/>
            <p:nvPr/>
          </p:nvSpPr>
          <p:spPr>
            <a:xfrm>
              <a:off x="4239822" y="3335420"/>
              <a:ext cx="1569679" cy="868683"/>
            </a:xfrm>
            <a:prstGeom prst="rect">
              <a:avLst/>
            </a:prstGeom>
            <a:solidFill>
              <a:srgbClr val="00A4A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ectangle 62">
              <a:extLst>
                <a:ext uri="{FF2B5EF4-FFF2-40B4-BE49-F238E27FC236}">
                  <a16:creationId xmlns:a16="http://schemas.microsoft.com/office/drawing/2014/main" id="{8B576C14-3A2A-2F66-3C48-2003AE189275}"/>
                </a:ext>
              </a:extLst>
            </p:cNvPr>
            <p:cNvSpPr/>
            <p:nvPr/>
          </p:nvSpPr>
          <p:spPr>
            <a:xfrm>
              <a:off x="2548071" y="2386781"/>
              <a:ext cx="1569679" cy="868683"/>
            </a:xfrm>
            <a:prstGeom prst="rect">
              <a:avLst/>
            </a:prstGeom>
            <a:solidFill>
              <a:srgbClr val="00A4A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Rectangle 61">
              <a:extLst>
                <a:ext uri="{FF2B5EF4-FFF2-40B4-BE49-F238E27FC236}">
                  <a16:creationId xmlns:a16="http://schemas.microsoft.com/office/drawing/2014/main" id="{0D2A9673-32F7-AE09-7A2E-774F0D045996}"/>
                </a:ext>
              </a:extLst>
            </p:cNvPr>
            <p:cNvSpPr/>
            <p:nvPr/>
          </p:nvSpPr>
          <p:spPr>
            <a:xfrm>
              <a:off x="772858" y="2387762"/>
              <a:ext cx="1569679" cy="868683"/>
            </a:xfrm>
            <a:prstGeom prst="rect">
              <a:avLst/>
            </a:prstGeom>
            <a:solidFill>
              <a:srgbClr val="00A4A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Rectangle 63">
              <a:extLst>
                <a:ext uri="{FF2B5EF4-FFF2-40B4-BE49-F238E27FC236}">
                  <a16:creationId xmlns:a16="http://schemas.microsoft.com/office/drawing/2014/main" id="{417B83A7-6D05-AC99-8286-51A2B019290C}"/>
                </a:ext>
              </a:extLst>
            </p:cNvPr>
            <p:cNvSpPr/>
            <p:nvPr/>
          </p:nvSpPr>
          <p:spPr>
            <a:xfrm>
              <a:off x="782846" y="3359188"/>
              <a:ext cx="1569679" cy="868683"/>
            </a:xfrm>
            <a:prstGeom prst="rect">
              <a:avLst/>
            </a:prstGeom>
            <a:solidFill>
              <a:srgbClr val="00A4A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Rectangle 64">
              <a:extLst>
                <a:ext uri="{FF2B5EF4-FFF2-40B4-BE49-F238E27FC236}">
                  <a16:creationId xmlns:a16="http://schemas.microsoft.com/office/drawing/2014/main" id="{C1500FF0-2B66-E26A-5505-4F5EA7DE80C8}"/>
                </a:ext>
              </a:extLst>
            </p:cNvPr>
            <p:cNvSpPr/>
            <p:nvPr/>
          </p:nvSpPr>
          <p:spPr>
            <a:xfrm>
              <a:off x="2546055" y="3358211"/>
              <a:ext cx="1569679" cy="868683"/>
            </a:xfrm>
            <a:prstGeom prst="rect">
              <a:avLst/>
            </a:prstGeom>
            <a:solidFill>
              <a:srgbClr val="00A4A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EB390936-CA37-C818-070F-9023EA8EAF58}"/>
                </a:ext>
              </a:extLst>
            </p:cNvPr>
            <p:cNvGrpSpPr/>
            <p:nvPr/>
          </p:nvGrpSpPr>
          <p:grpSpPr>
            <a:xfrm>
              <a:off x="802861" y="2417260"/>
              <a:ext cx="1518138" cy="815586"/>
              <a:chOff x="802354" y="2417260"/>
              <a:chExt cx="1858255" cy="1011740"/>
            </a:xfrm>
          </p:grpSpPr>
          <p:grpSp>
            <p:nvGrpSpPr>
              <p:cNvPr id="7" name="Group 6">
                <a:extLst>
                  <a:ext uri="{FF2B5EF4-FFF2-40B4-BE49-F238E27FC236}">
                    <a16:creationId xmlns:a16="http://schemas.microsoft.com/office/drawing/2014/main" id="{7ED96E0F-0B49-3654-EEA1-6B45F6264A0F}"/>
                  </a:ext>
                </a:extLst>
              </p:cNvPr>
              <p:cNvGrpSpPr/>
              <p:nvPr/>
            </p:nvGrpSpPr>
            <p:grpSpPr>
              <a:xfrm>
                <a:off x="802354" y="2417260"/>
                <a:ext cx="1845267" cy="475424"/>
                <a:chOff x="1069749" y="3191289"/>
                <a:chExt cx="1846462" cy="475424"/>
              </a:xfrm>
            </p:grpSpPr>
            <p:sp>
              <p:nvSpPr>
                <p:cNvPr id="5" name="Rectangle 4">
                  <a:extLst>
                    <a:ext uri="{FF2B5EF4-FFF2-40B4-BE49-F238E27FC236}">
                      <a16:creationId xmlns:a16="http://schemas.microsoft.com/office/drawing/2014/main" id="{4F139250-D831-B444-5E15-CB3C00243D29}"/>
                    </a:ext>
                  </a:extLst>
                </p:cNvPr>
                <p:cNvSpPr/>
                <p:nvPr/>
              </p:nvSpPr>
              <p:spPr>
                <a:xfrm>
                  <a:off x="1069749" y="3191291"/>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6" name="Rectangle 5">
                  <a:extLst>
                    <a:ext uri="{FF2B5EF4-FFF2-40B4-BE49-F238E27FC236}">
                      <a16:creationId xmlns:a16="http://schemas.microsoft.com/office/drawing/2014/main" id="{D50CD95F-CB58-2F1C-05E1-7F775ABE6368}"/>
                    </a:ext>
                  </a:extLst>
                </p:cNvPr>
                <p:cNvSpPr/>
                <p:nvPr/>
              </p:nvSpPr>
              <p:spPr>
                <a:xfrm>
                  <a:off x="1543898"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10" name="Rectangle 9">
                  <a:extLst>
                    <a:ext uri="{FF2B5EF4-FFF2-40B4-BE49-F238E27FC236}">
                      <a16:creationId xmlns:a16="http://schemas.microsoft.com/office/drawing/2014/main" id="{660F1224-8021-57E1-4013-C5C7A5974D5D}"/>
                    </a:ext>
                  </a:extLst>
                </p:cNvPr>
                <p:cNvSpPr/>
                <p:nvPr/>
              </p:nvSpPr>
              <p:spPr>
                <a:xfrm>
                  <a:off x="2018047" y="3191290"/>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11" name="Rectangle 10">
                  <a:extLst>
                    <a:ext uri="{FF2B5EF4-FFF2-40B4-BE49-F238E27FC236}">
                      <a16:creationId xmlns:a16="http://schemas.microsoft.com/office/drawing/2014/main" id="{5B2BA724-EFF2-FAB1-08A2-2D713CECA470}"/>
                    </a:ext>
                  </a:extLst>
                </p:cNvPr>
                <p:cNvSpPr/>
                <p:nvPr/>
              </p:nvSpPr>
              <p:spPr>
                <a:xfrm>
                  <a:off x="2492196"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grpSp>
          <p:grpSp>
            <p:nvGrpSpPr>
              <p:cNvPr id="4" name="Group 3">
                <a:extLst>
                  <a:ext uri="{FF2B5EF4-FFF2-40B4-BE49-F238E27FC236}">
                    <a16:creationId xmlns:a16="http://schemas.microsoft.com/office/drawing/2014/main" id="{5A34974B-57E3-0ADF-7479-6042D7C6E069}"/>
                  </a:ext>
                </a:extLst>
              </p:cNvPr>
              <p:cNvGrpSpPr/>
              <p:nvPr/>
            </p:nvGrpSpPr>
            <p:grpSpPr>
              <a:xfrm>
                <a:off x="815342" y="2953576"/>
                <a:ext cx="1845267" cy="475424"/>
                <a:chOff x="1069749" y="3191289"/>
                <a:chExt cx="1846462" cy="475424"/>
              </a:xfrm>
            </p:grpSpPr>
            <p:sp>
              <p:nvSpPr>
                <p:cNvPr id="9" name="Rectangle 8">
                  <a:extLst>
                    <a:ext uri="{FF2B5EF4-FFF2-40B4-BE49-F238E27FC236}">
                      <a16:creationId xmlns:a16="http://schemas.microsoft.com/office/drawing/2014/main" id="{7B3A2E98-B1B4-FEBE-425C-F2E60CFB0243}"/>
                    </a:ext>
                  </a:extLst>
                </p:cNvPr>
                <p:cNvSpPr/>
                <p:nvPr/>
              </p:nvSpPr>
              <p:spPr>
                <a:xfrm>
                  <a:off x="1069749" y="3191291"/>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13" name="Rectangle 12">
                  <a:extLst>
                    <a:ext uri="{FF2B5EF4-FFF2-40B4-BE49-F238E27FC236}">
                      <a16:creationId xmlns:a16="http://schemas.microsoft.com/office/drawing/2014/main" id="{F3FF9841-2233-B98C-7BDB-F431F89F3A49}"/>
                    </a:ext>
                  </a:extLst>
                </p:cNvPr>
                <p:cNvSpPr/>
                <p:nvPr/>
              </p:nvSpPr>
              <p:spPr>
                <a:xfrm>
                  <a:off x="1543898"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14" name="Rectangle 13">
                  <a:extLst>
                    <a:ext uri="{FF2B5EF4-FFF2-40B4-BE49-F238E27FC236}">
                      <a16:creationId xmlns:a16="http://schemas.microsoft.com/office/drawing/2014/main" id="{DC5B5B87-CFF3-6BC6-5461-0574252CDF75}"/>
                    </a:ext>
                  </a:extLst>
                </p:cNvPr>
                <p:cNvSpPr/>
                <p:nvPr/>
              </p:nvSpPr>
              <p:spPr>
                <a:xfrm>
                  <a:off x="2018047" y="3191290"/>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15" name="Rectangle 14">
                  <a:extLst>
                    <a:ext uri="{FF2B5EF4-FFF2-40B4-BE49-F238E27FC236}">
                      <a16:creationId xmlns:a16="http://schemas.microsoft.com/office/drawing/2014/main" id="{6D6A1458-6DB0-4BD3-0127-09CA30DC95E5}"/>
                    </a:ext>
                  </a:extLst>
                </p:cNvPr>
                <p:cNvSpPr/>
                <p:nvPr/>
              </p:nvSpPr>
              <p:spPr>
                <a:xfrm>
                  <a:off x="2492196"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grpSp>
        </p:grpSp>
        <p:grpSp>
          <p:nvGrpSpPr>
            <p:cNvPr id="26" name="Group 25">
              <a:extLst>
                <a:ext uri="{FF2B5EF4-FFF2-40B4-BE49-F238E27FC236}">
                  <a16:creationId xmlns:a16="http://schemas.microsoft.com/office/drawing/2014/main" id="{A10416E9-9C34-39FE-0C57-B34A94AEC184}"/>
                </a:ext>
              </a:extLst>
            </p:cNvPr>
            <p:cNvGrpSpPr/>
            <p:nvPr/>
          </p:nvGrpSpPr>
          <p:grpSpPr>
            <a:xfrm>
              <a:off x="2566078" y="2417261"/>
              <a:ext cx="3222203" cy="1756536"/>
              <a:chOff x="802354" y="2417260"/>
              <a:chExt cx="3944091" cy="2178993"/>
            </a:xfrm>
          </p:grpSpPr>
          <p:grpSp>
            <p:nvGrpSpPr>
              <p:cNvPr id="28" name="Group 27">
                <a:extLst>
                  <a:ext uri="{FF2B5EF4-FFF2-40B4-BE49-F238E27FC236}">
                    <a16:creationId xmlns:a16="http://schemas.microsoft.com/office/drawing/2014/main" id="{0939B619-3D7F-9CF4-10CF-C6AE88846B16}"/>
                  </a:ext>
                </a:extLst>
              </p:cNvPr>
              <p:cNvGrpSpPr/>
              <p:nvPr/>
            </p:nvGrpSpPr>
            <p:grpSpPr>
              <a:xfrm>
                <a:off x="802354" y="2417260"/>
                <a:ext cx="3931103" cy="1642679"/>
                <a:chOff x="1069749" y="3191289"/>
                <a:chExt cx="3933649" cy="1642679"/>
              </a:xfrm>
            </p:grpSpPr>
            <p:sp>
              <p:nvSpPr>
                <p:cNvPr id="34" name="Rectangle 33">
                  <a:extLst>
                    <a:ext uri="{FF2B5EF4-FFF2-40B4-BE49-F238E27FC236}">
                      <a16:creationId xmlns:a16="http://schemas.microsoft.com/office/drawing/2014/main" id="{72C2FE17-6C23-5B18-2ED1-BA77BA7B35CC}"/>
                    </a:ext>
                  </a:extLst>
                </p:cNvPr>
                <p:cNvSpPr/>
                <p:nvPr/>
              </p:nvSpPr>
              <p:spPr>
                <a:xfrm>
                  <a:off x="1069749" y="3191291"/>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35" name="Rectangle 34">
                  <a:extLst>
                    <a:ext uri="{FF2B5EF4-FFF2-40B4-BE49-F238E27FC236}">
                      <a16:creationId xmlns:a16="http://schemas.microsoft.com/office/drawing/2014/main" id="{FA73C346-91ED-5CA3-945B-C2F4C5BB4425}"/>
                    </a:ext>
                  </a:extLst>
                </p:cNvPr>
                <p:cNvSpPr/>
                <p:nvPr/>
              </p:nvSpPr>
              <p:spPr>
                <a:xfrm>
                  <a:off x="1543898"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36" name="Rectangle 35">
                  <a:extLst>
                    <a:ext uri="{FF2B5EF4-FFF2-40B4-BE49-F238E27FC236}">
                      <a16:creationId xmlns:a16="http://schemas.microsoft.com/office/drawing/2014/main" id="{163A7666-15C5-4A21-CAD1-735724BB18E4}"/>
                    </a:ext>
                  </a:extLst>
                </p:cNvPr>
                <p:cNvSpPr/>
                <p:nvPr/>
              </p:nvSpPr>
              <p:spPr>
                <a:xfrm>
                  <a:off x="2018047" y="3191290"/>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39" name="Rectangle 38">
                  <a:extLst>
                    <a:ext uri="{FF2B5EF4-FFF2-40B4-BE49-F238E27FC236}">
                      <a16:creationId xmlns:a16="http://schemas.microsoft.com/office/drawing/2014/main" id="{6ED99B8F-C770-A96D-D84E-96EF32B83ED3}"/>
                    </a:ext>
                  </a:extLst>
                </p:cNvPr>
                <p:cNvSpPr/>
                <p:nvPr/>
              </p:nvSpPr>
              <p:spPr>
                <a:xfrm>
                  <a:off x="2492196"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105" name="Rectangle 104">
                  <a:extLst>
                    <a:ext uri="{FF2B5EF4-FFF2-40B4-BE49-F238E27FC236}">
                      <a16:creationId xmlns:a16="http://schemas.microsoft.com/office/drawing/2014/main" id="{6032C69B-04F5-DF65-083E-988B571B861A}"/>
                    </a:ext>
                  </a:extLst>
                </p:cNvPr>
                <p:cNvSpPr/>
                <p:nvPr/>
              </p:nvSpPr>
              <p:spPr>
                <a:xfrm>
                  <a:off x="3119800" y="3208891"/>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106" name="Rectangle 105">
                  <a:extLst>
                    <a:ext uri="{FF2B5EF4-FFF2-40B4-BE49-F238E27FC236}">
                      <a16:creationId xmlns:a16="http://schemas.microsoft.com/office/drawing/2014/main" id="{4DF67E1D-32B8-943A-7251-5B685A06ABDC}"/>
                    </a:ext>
                  </a:extLst>
                </p:cNvPr>
                <p:cNvSpPr/>
                <p:nvPr/>
              </p:nvSpPr>
              <p:spPr>
                <a:xfrm>
                  <a:off x="3593948" y="3208888"/>
                  <a:ext cx="424015" cy="475421"/>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107" name="Rectangle 106">
                  <a:extLst>
                    <a:ext uri="{FF2B5EF4-FFF2-40B4-BE49-F238E27FC236}">
                      <a16:creationId xmlns:a16="http://schemas.microsoft.com/office/drawing/2014/main" id="{40827EAB-C941-5559-846F-4C862C001EE5}"/>
                    </a:ext>
                  </a:extLst>
                </p:cNvPr>
                <p:cNvSpPr/>
                <p:nvPr/>
              </p:nvSpPr>
              <p:spPr>
                <a:xfrm>
                  <a:off x="4068096" y="3208891"/>
                  <a:ext cx="424015" cy="475421"/>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108" name="Rectangle 107">
                  <a:extLst>
                    <a:ext uri="{FF2B5EF4-FFF2-40B4-BE49-F238E27FC236}">
                      <a16:creationId xmlns:a16="http://schemas.microsoft.com/office/drawing/2014/main" id="{77792BD0-E6E5-8F19-2C0C-098208B4F592}"/>
                    </a:ext>
                  </a:extLst>
                </p:cNvPr>
                <p:cNvSpPr/>
                <p:nvPr/>
              </p:nvSpPr>
              <p:spPr>
                <a:xfrm>
                  <a:off x="4542246" y="3208888"/>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113" name="Rectangle 112">
                  <a:extLst>
                    <a:ext uri="{FF2B5EF4-FFF2-40B4-BE49-F238E27FC236}">
                      <a16:creationId xmlns:a16="http://schemas.microsoft.com/office/drawing/2014/main" id="{922BA4EC-F675-F43C-3E4A-5C16C0901E1B}"/>
                    </a:ext>
                  </a:extLst>
                </p:cNvPr>
                <p:cNvSpPr/>
                <p:nvPr/>
              </p:nvSpPr>
              <p:spPr>
                <a:xfrm>
                  <a:off x="3156937" y="4358544"/>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114" name="Rectangle 113">
                  <a:extLst>
                    <a:ext uri="{FF2B5EF4-FFF2-40B4-BE49-F238E27FC236}">
                      <a16:creationId xmlns:a16="http://schemas.microsoft.com/office/drawing/2014/main" id="{06B46C4C-93AE-DF46-94DB-7433F021E10C}"/>
                    </a:ext>
                  </a:extLst>
                </p:cNvPr>
                <p:cNvSpPr/>
                <p:nvPr/>
              </p:nvSpPr>
              <p:spPr>
                <a:xfrm>
                  <a:off x="3631084" y="4358543"/>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115" name="Rectangle 114">
                  <a:extLst>
                    <a:ext uri="{FF2B5EF4-FFF2-40B4-BE49-F238E27FC236}">
                      <a16:creationId xmlns:a16="http://schemas.microsoft.com/office/drawing/2014/main" id="{BC00E252-1ED0-272D-C571-8D71B5ADB9C3}"/>
                    </a:ext>
                  </a:extLst>
                </p:cNvPr>
                <p:cNvSpPr/>
                <p:nvPr/>
              </p:nvSpPr>
              <p:spPr>
                <a:xfrm>
                  <a:off x="4105232" y="4358546"/>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116" name="Rectangle 115">
                  <a:extLst>
                    <a:ext uri="{FF2B5EF4-FFF2-40B4-BE49-F238E27FC236}">
                      <a16:creationId xmlns:a16="http://schemas.microsoft.com/office/drawing/2014/main" id="{2B0855CD-CBEB-F850-044A-2B0C4F982FBE}"/>
                    </a:ext>
                  </a:extLst>
                </p:cNvPr>
                <p:cNvSpPr/>
                <p:nvPr/>
              </p:nvSpPr>
              <p:spPr>
                <a:xfrm>
                  <a:off x="4579383" y="4358542"/>
                  <a:ext cx="424015" cy="475423"/>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grpSp>
          <p:grpSp>
            <p:nvGrpSpPr>
              <p:cNvPr id="29" name="Group 28">
                <a:extLst>
                  <a:ext uri="{FF2B5EF4-FFF2-40B4-BE49-F238E27FC236}">
                    <a16:creationId xmlns:a16="http://schemas.microsoft.com/office/drawing/2014/main" id="{14D70CE1-0F08-D892-C93A-BC982679E4E1}"/>
                  </a:ext>
                </a:extLst>
              </p:cNvPr>
              <p:cNvGrpSpPr/>
              <p:nvPr/>
            </p:nvGrpSpPr>
            <p:grpSpPr>
              <a:xfrm>
                <a:off x="815342" y="2953576"/>
                <a:ext cx="3931103" cy="1642677"/>
                <a:chOff x="1069749" y="3191289"/>
                <a:chExt cx="3933649" cy="1642677"/>
              </a:xfrm>
            </p:grpSpPr>
            <p:sp>
              <p:nvSpPr>
                <p:cNvPr id="30" name="Rectangle 29">
                  <a:extLst>
                    <a:ext uri="{FF2B5EF4-FFF2-40B4-BE49-F238E27FC236}">
                      <a16:creationId xmlns:a16="http://schemas.microsoft.com/office/drawing/2014/main" id="{029DFBEA-8188-4F10-5CB1-15E0CF2C695E}"/>
                    </a:ext>
                  </a:extLst>
                </p:cNvPr>
                <p:cNvSpPr/>
                <p:nvPr/>
              </p:nvSpPr>
              <p:spPr>
                <a:xfrm>
                  <a:off x="1069749" y="3191291"/>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31" name="Rectangle 30">
                  <a:extLst>
                    <a:ext uri="{FF2B5EF4-FFF2-40B4-BE49-F238E27FC236}">
                      <a16:creationId xmlns:a16="http://schemas.microsoft.com/office/drawing/2014/main" id="{2A49C085-273B-6A42-2DC6-BB864D68C6DE}"/>
                    </a:ext>
                  </a:extLst>
                </p:cNvPr>
                <p:cNvSpPr/>
                <p:nvPr/>
              </p:nvSpPr>
              <p:spPr>
                <a:xfrm>
                  <a:off x="1543898"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32" name="Rectangle 31">
                  <a:extLst>
                    <a:ext uri="{FF2B5EF4-FFF2-40B4-BE49-F238E27FC236}">
                      <a16:creationId xmlns:a16="http://schemas.microsoft.com/office/drawing/2014/main" id="{98D70C61-7A73-B12E-D213-4AFA031D76F7}"/>
                    </a:ext>
                  </a:extLst>
                </p:cNvPr>
                <p:cNvSpPr/>
                <p:nvPr/>
              </p:nvSpPr>
              <p:spPr>
                <a:xfrm>
                  <a:off x="2018047" y="3191290"/>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33" name="Rectangle 32">
                  <a:extLst>
                    <a:ext uri="{FF2B5EF4-FFF2-40B4-BE49-F238E27FC236}">
                      <a16:creationId xmlns:a16="http://schemas.microsoft.com/office/drawing/2014/main" id="{1C0B41A7-FC93-C497-35AD-3B7C6D7C5015}"/>
                    </a:ext>
                  </a:extLst>
                </p:cNvPr>
                <p:cNvSpPr/>
                <p:nvPr/>
              </p:nvSpPr>
              <p:spPr>
                <a:xfrm>
                  <a:off x="2492196"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109" name="Rectangle 108">
                  <a:extLst>
                    <a:ext uri="{FF2B5EF4-FFF2-40B4-BE49-F238E27FC236}">
                      <a16:creationId xmlns:a16="http://schemas.microsoft.com/office/drawing/2014/main" id="{1D15551D-3B66-43A8-864F-B94E1E76A7E4}"/>
                    </a:ext>
                  </a:extLst>
                </p:cNvPr>
                <p:cNvSpPr/>
                <p:nvPr/>
              </p:nvSpPr>
              <p:spPr>
                <a:xfrm>
                  <a:off x="3119800" y="3208891"/>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110" name="Rectangle 109">
                  <a:extLst>
                    <a:ext uri="{FF2B5EF4-FFF2-40B4-BE49-F238E27FC236}">
                      <a16:creationId xmlns:a16="http://schemas.microsoft.com/office/drawing/2014/main" id="{B8785E9C-A9C2-76C2-1D14-BB922B55CCEF}"/>
                    </a:ext>
                  </a:extLst>
                </p:cNvPr>
                <p:cNvSpPr/>
                <p:nvPr/>
              </p:nvSpPr>
              <p:spPr>
                <a:xfrm>
                  <a:off x="3593948" y="32088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111" name="Rectangle 110">
                  <a:extLst>
                    <a:ext uri="{FF2B5EF4-FFF2-40B4-BE49-F238E27FC236}">
                      <a16:creationId xmlns:a16="http://schemas.microsoft.com/office/drawing/2014/main" id="{65961B4F-5FC3-A1E8-2F63-E9F154236137}"/>
                    </a:ext>
                  </a:extLst>
                </p:cNvPr>
                <p:cNvSpPr/>
                <p:nvPr/>
              </p:nvSpPr>
              <p:spPr>
                <a:xfrm>
                  <a:off x="4068096" y="3208891"/>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112" name="Rectangle 111">
                  <a:extLst>
                    <a:ext uri="{FF2B5EF4-FFF2-40B4-BE49-F238E27FC236}">
                      <a16:creationId xmlns:a16="http://schemas.microsoft.com/office/drawing/2014/main" id="{70E982BC-A504-14D7-9BBF-DD662C08D41E}"/>
                    </a:ext>
                  </a:extLst>
                </p:cNvPr>
                <p:cNvSpPr/>
                <p:nvPr/>
              </p:nvSpPr>
              <p:spPr>
                <a:xfrm>
                  <a:off x="4542246" y="32088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117" name="Rectangle 116">
                  <a:extLst>
                    <a:ext uri="{FF2B5EF4-FFF2-40B4-BE49-F238E27FC236}">
                      <a16:creationId xmlns:a16="http://schemas.microsoft.com/office/drawing/2014/main" id="{8B732419-B896-04B4-DEFD-4FC21F73A91F}"/>
                    </a:ext>
                  </a:extLst>
                </p:cNvPr>
                <p:cNvSpPr/>
                <p:nvPr/>
              </p:nvSpPr>
              <p:spPr>
                <a:xfrm>
                  <a:off x="3156937" y="4358542"/>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118" name="Rectangle 117">
                  <a:extLst>
                    <a:ext uri="{FF2B5EF4-FFF2-40B4-BE49-F238E27FC236}">
                      <a16:creationId xmlns:a16="http://schemas.microsoft.com/office/drawing/2014/main" id="{57F5B545-8DC6-6245-AB33-CB7B500AE0B3}"/>
                    </a:ext>
                  </a:extLst>
                </p:cNvPr>
                <p:cNvSpPr/>
                <p:nvPr/>
              </p:nvSpPr>
              <p:spPr>
                <a:xfrm>
                  <a:off x="3631084" y="4358543"/>
                  <a:ext cx="424015" cy="475423"/>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119" name="Rectangle 118">
                  <a:extLst>
                    <a:ext uri="{FF2B5EF4-FFF2-40B4-BE49-F238E27FC236}">
                      <a16:creationId xmlns:a16="http://schemas.microsoft.com/office/drawing/2014/main" id="{15D6BDA6-C157-F0EA-0263-F1643B20419F}"/>
                    </a:ext>
                  </a:extLst>
                </p:cNvPr>
                <p:cNvSpPr/>
                <p:nvPr/>
              </p:nvSpPr>
              <p:spPr>
                <a:xfrm>
                  <a:off x="4105232" y="4358543"/>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120" name="Rectangle 119">
                  <a:extLst>
                    <a:ext uri="{FF2B5EF4-FFF2-40B4-BE49-F238E27FC236}">
                      <a16:creationId xmlns:a16="http://schemas.microsoft.com/office/drawing/2014/main" id="{876DFD67-B094-6237-D598-103A37D25BAD}"/>
                    </a:ext>
                  </a:extLst>
                </p:cNvPr>
                <p:cNvSpPr/>
                <p:nvPr/>
              </p:nvSpPr>
              <p:spPr>
                <a:xfrm>
                  <a:off x="4579383" y="4358542"/>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grpSp>
        </p:grpSp>
        <p:grpSp>
          <p:nvGrpSpPr>
            <p:cNvPr id="40" name="Group 39">
              <a:extLst>
                <a:ext uri="{FF2B5EF4-FFF2-40B4-BE49-F238E27FC236}">
                  <a16:creationId xmlns:a16="http://schemas.microsoft.com/office/drawing/2014/main" id="{A44C97C3-C92E-E5EE-DF62-2246CA2077A5}"/>
                </a:ext>
              </a:extLst>
            </p:cNvPr>
            <p:cNvGrpSpPr/>
            <p:nvPr/>
          </p:nvGrpSpPr>
          <p:grpSpPr>
            <a:xfrm>
              <a:off x="802861" y="3388519"/>
              <a:ext cx="1518138" cy="815586"/>
              <a:chOff x="802354" y="2417260"/>
              <a:chExt cx="1858255" cy="1011740"/>
            </a:xfrm>
          </p:grpSpPr>
          <p:grpSp>
            <p:nvGrpSpPr>
              <p:cNvPr id="41" name="Group 40">
                <a:extLst>
                  <a:ext uri="{FF2B5EF4-FFF2-40B4-BE49-F238E27FC236}">
                    <a16:creationId xmlns:a16="http://schemas.microsoft.com/office/drawing/2014/main" id="{6471CF87-D526-A537-0C7C-D59CD26BFA4F}"/>
                  </a:ext>
                </a:extLst>
              </p:cNvPr>
              <p:cNvGrpSpPr/>
              <p:nvPr/>
            </p:nvGrpSpPr>
            <p:grpSpPr>
              <a:xfrm>
                <a:off x="802354" y="2417260"/>
                <a:ext cx="1845267" cy="475424"/>
                <a:chOff x="1069749" y="3191289"/>
                <a:chExt cx="1846462" cy="475424"/>
              </a:xfrm>
            </p:grpSpPr>
            <p:sp>
              <p:nvSpPr>
                <p:cNvPr id="47" name="Rectangle 46">
                  <a:extLst>
                    <a:ext uri="{FF2B5EF4-FFF2-40B4-BE49-F238E27FC236}">
                      <a16:creationId xmlns:a16="http://schemas.microsoft.com/office/drawing/2014/main" id="{E203511E-854A-C710-A53B-AB8C20D6C451}"/>
                    </a:ext>
                  </a:extLst>
                </p:cNvPr>
                <p:cNvSpPr/>
                <p:nvPr/>
              </p:nvSpPr>
              <p:spPr>
                <a:xfrm>
                  <a:off x="1069749" y="3191291"/>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48" name="Rectangle 47">
                  <a:extLst>
                    <a:ext uri="{FF2B5EF4-FFF2-40B4-BE49-F238E27FC236}">
                      <a16:creationId xmlns:a16="http://schemas.microsoft.com/office/drawing/2014/main" id="{3783239C-25E4-D376-EA15-8EC1A4E57B79}"/>
                    </a:ext>
                  </a:extLst>
                </p:cNvPr>
                <p:cNvSpPr/>
                <p:nvPr/>
              </p:nvSpPr>
              <p:spPr>
                <a:xfrm>
                  <a:off x="1543898"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49" name="Rectangle 48">
                  <a:extLst>
                    <a:ext uri="{FF2B5EF4-FFF2-40B4-BE49-F238E27FC236}">
                      <a16:creationId xmlns:a16="http://schemas.microsoft.com/office/drawing/2014/main" id="{504CB0FD-2995-D813-DAF6-ED78B29F7EC5}"/>
                    </a:ext>
                  </a:extLst>
                </p:cNvPr>
                <p:cNvSpPr/>
                <p:nvPr/>
              </p:nvSpPr>
              <p:spPr>
                <a:xfrm>
                  <a:off x="2018047" y="3191290"/>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50" name="Rectangle 49">
                  <a:extLst>
                    <a:ext uri="{FF2B5EF4-FFF2-40B4-BE49-F238E27FC236}">
                      <a16:creationId xmlns:a16="http://schemas.microsoft.com/office/drawing/2014/main" id="{7AE6D389-C705-599C-3B99-9DBEABE52D1A}"/>
                    </a:ext>
                  </a:extLst>
                </p:cNvPr>
                <p:cNvSpPr/>
                <p:nvPr/>
              </p:nvSpPr>
              <p:spPr>
                <a:xfrm>
                  <a:off x="2492196"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grpSp>
          <p:grpSp>
            <p:nvGrpSpPr>
              <p:cNvPr id="42" name="Group 41">
                <a:extLst>
                  <a:ext uri="{FF2B5EF4-FFF2-40B4-BE49-F238E27FC236}">
                    <a16:creationId xmlns:a16="http://schemas.microsoft.com/office/drawing/2014/main" id="{8D4078BC-0CB8-6F91-0415-158DB078632C}"/>
                  </a:ext>
                </a:extLst>
              </p:cNvPr>
              <p:cNvGrpSpPr/>
              <p:nvPr/>
            </p:nvGrpSpPr>
            <p:grpSpPr>
              <a:xfrm>
                <a:off x="815342" y="2953576"/>
                <a:ext cx="1845267" cy="475424"/>
                <a:chOff x="1069749" y="3191289"/>
                <a:chExt cx="1846462" cy="475424"/>
              </a:xfrm>
            </p:grpSpPr>
            <p:sp>
              <p:nvSpPr>
                <p:cNvPr id="43" name="Rectangle 42">
                  <a:extLst>
                    <a:ext uri="{FF2B5EF4-FFF2-40B4-BE49-F238E27FC236}">
                      <a16:creationId xmlns:a16="http://schemas.microsoft.com/office/drawing/2014/main" id="{90674271-A089-CE9C-0009-AAAE3927C135}"/>
                    </a:ext>
                  </a:extLst>
                </p:cNvPr>
                <p:cNvSpPr/>
                <p:nvPr/>
              </p:nvSpPr>
              <p:spPr>
                <a:xfrm>
                  <a:off x="1069749" y="3191291"/>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44" name="Rectangle 43">
                  <a:extLst>
                    <a:ext uri="{FF2B5EF4-FFF2-40B4-BE49-F238E27FC236}">
                      <a16:creationId xmlns:a16="http://schemas.microsoft.com/office/drawing/2014/main" id="{E99C8471-B8FC-0411-F1D9-F2EB9C5B79FB}"/>
                    </a:ext>
                  </a:extLst>
                </p:cNvPr>
                <p:cNvSpPr/>
                <p:nvPr/>
              </p:nvSpPr>
              <p:spPr>
                <a:xfrm>
                  <a:off x="1543898"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45" name="Rectangle 44">
                  <a:extLst>
                    <a:ext uri="{FF2B5EF4-FFF2-40B4-BE49-F238E27FC236}">
                      <a16:creationId xmlns:a16="http://schemas.microsoft.com/office/drawing/2014/main" id="{342D60B9-395C-13BE-63A9-08028113CD85}"/>
                    </a:ext>
                  </a:extLst>
                </p:cNvPr>
                <p:cNvSpPr/>
                <p:nvPr/>
              </p:nvSpPr>
              <p:spPr>
                <a:xfrm>
                  <a:off x="2018047" y="3191290"/>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46" name="Rectangle 45">
                  <a:extLst>
                    <a:ext uri="{FF2B5EF4-FFF2-40B4-BE49-F238E27FC236}">
                      <a16:creationId xmlns:a16="http://schemas.microsoft.com/office/drawing/2014/main" id="{A9E60F77-4406-683E-236C-3FE1EAB5262E}"/>
                    </a:ext>
                  </a:extLst>
                </p:cNvPr>
                <p:cNvSpPr/>
                <p:nvPr/>
              </p:nvSpPr>
              <p:spPr>
                <a:xfrm>
                  <a:off x="2492196"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grpSp>
        </p:grpSp>
        <p:grpSp>
          <p:nvGrpSpPr>
            <p:cNvPr id="51" name="Group 50">
              <a:extLst>
                <a:ext uri="{FF2B5EF4-FFF2-40B4-BE49-F238E27FC236}">
                  <a16:creationId xmlns:a16="http://schemas.microsoft.com/office/drawing/2014/main" id="{412104C8-3FBC-B7D0-BDE5-7CA4E77B97DF}"/>
                </a:ext>
              </a:extLst>
            </p:cNvPr>
            <p:cNvGrpSpPr/>
            <p:nvPr/>
          </p:nvGrpSpPr>
          <p:grpSpPr>
            <a:xfrm>
              <a:off x="2581238" y="3388519"/>
              <a:ext cx="1518138" cy="815586"/>
              <a:chOff x="802354" y="2417260"/>
              <a:chExt cx="1858255" cy="1011740"/>
            </a:xfrm>
          </p:grpSpPr>
          <p:grpSp>
            <p:nvGrpSpPr>
              <p:cNvPr id="52" name="Group 51">
                <a:extLst>
                  <a:ext uri="{FF2B5EF4-FFF2-40B4-BE49-F238E27FC236}">
                    <a16:creationId xmlns:a16="http://schemas.microsoft.com/office/drawing/2014/main" id="{C1601B11-194D-AE8E-6660-77F47B3A7E08}"/>
                  </a:ext>
                </a:extLst>
              </p:cNvPr>
              <p:cNvGrpSpPr/>
              <p:nvPr/>
            </p:nvGrpSpPr>
            <p:grpSpPr>
              <a:xfrm>
                <a:off x="802354" y="2417260"/>
                <a:ext cx="1845267" cy="475424"/>
                <a:chOff x="1069749" y="3191289"/>
                <a:chExt cx="1846462" cy="475424"/>
              </a:xfrm>
            </p:grpSpPr>
            <p:sp>
              <p:nvSpPr>
                <p:cNvPr id="58" name="Rectangle 57">
                  <a:extLst>
                    <a:ext uri="{FF2B5EF4-FFF2-40B4-BE49-F238E27FC236}">
                      <a16:creationId xmlns:a16="http://schemas.microsoft.com/office/drawing/2014/main" id="{6A05B14C-1109-F61B-7C1A-8DEB701E3740}"/>
                    </a:ext>
                  </a:extLst>
                </p:cNvPr>
                <p:cNvSpPr/>
                <p:nvPr/>
              </p:nvSpPr>
              <p:spPr>
                <a:xfrm>
                  <a:off x="1069749" y="3191291"/>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59" name="Rectangle 58">
                  <a:extLst>
                    <a:ext uri="{FF2B5EF4-FFF2-40B4-BE49-F238E27FC236}">
                      <a16:creationId xmlns:a16="http://schemas.microsoft.com/office/drawing/2014/main" id="{9731188D-2901-157D-8EDE-5767C7BEC645}"/>
                    </a:ext>
                  </a:extLst>
                </p:cNvPr>
                <p:cNvSpPr/>
                <p:nvPr/>
              </p:nvSpPr>
              <p:spPr>
                <a:xfrm>
                  <a:off x="1543898"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60" name="Rectangle 59">
                  <a:extLst>
                    <a:ext uri="{FF2B5EF4-FFF2-40B4-BE49-F238E27FC236}">
                      <a16:creationId xmlns:a16="http://schemas.microsoft.com/office/drawing/2014/main" id="{9CD12145-7369-BD0E-CAA7-2EAE23BB5D18}"/>
                    </a:ext>
                  </a:extLst>
                </p:cNvPr>
                <p:cNvSpPr/>
                <p:nvPr/>
              </p:nvSpPr>
              <p:spPr>
                <a:xfrm>
                  <a:off x="2018047" y="3191290"/>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61" name="Rectangle 60">
                  <a:extLst>
                    <a:ext uri="{FF2B5EF4-FFF2-40B4-BE49-F238E27FC236}">
                      <a16:creationId xmlns:a16="http://schemas.microsoft.com/office/drawing/2014/main" id="{58EA838E-0ED2-3381-FA64-C5F3B827A6BC}"/>
                    </a:ext>
                  </a:extLst>
                </p:cNvPr>
                <p:cNvSpPr/>
                <p:nvPr/>
              </p:nvSpPr>
              <p:spPr>
                <a:xfrm>
                  <a:off x="2492196"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grpSp>
          <p:grpSp>
            <p:nvGrpSpPr>
              <p:cNvPr id="53" name="Group 52">
                <a:extLst>
                  <a:ext uri="{FF2B5EF4-FFF2-40B4-BE49-F238E27FC236}">
                    <a16:creationId xmlns:a16="http://schemas.microsoft.com/office/drawing/2014/main" id="{E35DA2FB-9110-9352-34B8-A701781EC2B5}"/>
                  </a:ext>
                </a:extLst>
              </p:cNvPr>
              <p:cNvGrpSpPr/>
              <p:nvPr/>
            </p:nvGrpSpPr>
            <p:grpSpPr>
              <a:xfrm>
                <a:off x="815342" y="2953576"/>
                <a:ext cx="1845267" cy="475424"/>
                <a:chOff x="1069749" y="3191289"/>
                <a:chExt cx="1846462" cy="475424"/>
              </a:xfrm>
            </p:grpSpPr>
            <p:sp>
              <p:nvSpPr>
                <p:cNvPr id="54" name="Rectangle 53">
                  <a:extLst>
                    <a:ext uri="{FF2B5EF4-FFF2-40B4-BE49-F238E27FC236}">
                      <a16:creationId xmlns:a16="http://schemas.microsoft.com/office/drawing/2014/main" id="{1FB16E7B-DF30-8B16-9248-575BFBBEA626}"/>
                    </a:ext>
                  </a:extLst>
                </p:cNvPr>
                <p:cNvSpPr/>
                <p:nvPr/>
              </p:nvSpPr>
              <p:spPr>
                <a:xfrm>
                  <a:off x="1069749" y="3191291"/>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55" name="Rectangle 54">
                  <a:extLst>
                    <a:ext uri="{FF2B5EF4-FFF2-40B4-BE49-F238E27FC236}">
                      <a16:creationId xmlns:a16="http://schemas.microsoft.com/office/drawing/2014/main" id="{1AB114A8-A8CA-BC1F-8EF4-CC492B3E80B4}"/>
                    </a:ext>
                  </a:extLst>
                </p:cNvPr>
                <p:cNvSpPr/>
                <p:nvPr/>
              </p:nvSpPr>
              <p:spPr>
                <a:xfrm>
                  <a:off x="1543898"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56" name="Rectangle 55">
                  <a:extLst>
                    <a:ext uri="{FF2B5EF4-FFF2-40B4-BE49-F238E27FC236}">
                      <a16:creationId xmlns:a16="http://schemas.microsoft.com/office/drawing/2014/main" id="{49310847-0B3F-F02B-2D66-7B2F9ECCE3F5}"/>
                    </a:ext>
                  </a:extLst>
                </p:cNvPr>
                <p:cNvSpPr/>
                <p:nvPr/>
              </p:nvSpPr>
              <p:spPr>
                <a:xfrm>
                  <a:off x="2018047" y="3191290"/>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sp>
              <p:nvSpPr>
                <p:cNvPr id="57" name="Rectangle 56">
                  <a:extLst>
                    <a:ext uri="{FF2B5EF4-FFF2-40B4-BE49-F238E27FC236}">
                      <a16:creationId xmlns:a16="http://schemas.microsoft.com/office/drawing/2014/main" id="{9EFCDDDF-5C07-2D3A-3CFA-B1F70A8E0686}"/>
                    </a:ext>
                  </a:extLst>
                </p:cNvPr>
                <p:cNvSpPr/>
                <p:nvPr/>
              </p:nvSpPr>
              <p:spPr>
                <a:xfrm>
                  <a:off x="2492196"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ira Code" panose="020B0809050000020004" pitchFamily="49" charset="0"/>
                    <a:ea typeface="Fira Code" panose="020B0809050000020004" pitchFamily="49" charset="0"/>
                    <a:cs typeface="Fira Code" panose="020B0809050000020004" pitchFamily="49" charset="0"/>
                  </a:endParaRPr>
                </a:p>
              </p:txBody>
            </p:sp>
          </p:grpSp>
        </p:grpSp>
      </p:grpSp>
      <p:sp>
        <p:nvSpPr>
          <p:cNvPr id="123" name="TextBox 122">
            <a:extLst>
              <a:ext uri="{FF2B5EF4-FFF2-40B4-BE49-F238E27FC236}">
                <a16:creationId xmlns:a16="http://schemas.microsoft.com/office/drawing/2014/main" id="{2C21AFFF-1223-6EB7-9A4F-1193100CAEE7}"/>
              </a:ext>
            </a:extLst>
          </p:cNvPr>
          <p:cNvSpPr txBox="1"/>
          <p:nvPr/>
        </p:nvSpPr>
        <p:spPr>
          <a:xfrm>
            <a:off x="6483293" y="2677092"/>
            <a:ext cx="5280021" cy="1215717"/>
          </a:xfrm>
          <a:prstGeom prst="rect">
            <a:avLst/>
          </a:prstGeom>
          <a:noFill/>
        </p:spPr>
        <p:txBody>
          <a:bodyPr wrap="square">
            <a:spAutoFit/>
          </a:bodyPr>
          <a:lstStyle/>
          <a:p>
            <a:r>
              <a:rPr lang="en-IN" dirty="0" err="1">
                <a:solidFill>
                  <a:srgbClr val="B292FF"/>
                </a:solidFill>
                <a:latin typeface="Fira Code" panose="020B0809050000020004" pitchFamily="49" charset="0"/>
                <a:ea typeface="Fira Code" panose="020B0809050000020004" pitchFamily="49" charset="0"/>
                <a:cs typeface="Fira Code" panose="020B0809050000020004" pitchFamily="49" charset="0"/>
              </a:rPr>
              <a:t>blockDim</a:t>
            </a:r>
            <a:endParaRPr lang="en-IN" dirty="0">
              <a:solidFill>
                <a:srgbClr val="B292FF"/>
              </a:solidFill>
              <a:latin typeface="Fira Code" panose="020B0809050000020004" pitchFamily="49" charset="0"/>
              <a:ea typeface="Fira Code" panose="020B0809050000020004" pitchFamily="49" charset="0"/>
              <a:cs typeface="Fira Code" panose="020B0809050000020004" pitchFamily="49" charset="0"/>
            </a:endParaRPr>
          </a:p>
          <a:p>
            <a:pPr marL="171450" indent="-171450">
              <a:buFont typeface="Arial" panose="020B0604020202020204" pitchFamily="34" charset="0"/>
              <a:buChar char="•"/>
            </a:pPr>
            <a:r>
              <a:rPr lang="en-IN" sz="1100" dirty="0">
                <a:solidFill>
                  <a:srgbClr val="FFFFFF"/>
                </a:solidFill>
                <a:latin typeface="Fira Code" panose="020B0809050000020004" pitchFamily="49" charset="0"/>
                <a:ea typeface="Fira Code" panose="020B0809050000020004" pitchFamily="49" charset="0"/>
                <a:cs typeface="Fira Code" panose="020B0809050000020004" pitchFamily="49" charset="0"/>
              </a:rPr>
              <a:t>The </a:t>
            </a:r>
            <a:r>
              <a:rPr lang="en-IN" sz="1100" dirty="0" err="1">
                <a:solidFill>
                  <a:srgbClr val="FFFFFF"/>
                </a:solidFill>
                <a:latin typeface="Fira Code" panose="020B0809050000020004" pitchFamily="49" charset="0"/>
                <a:ea typeface="Fira Code" panose="020B0809050000020004" pitchFamily="49" charset="0"/>
                <a:cs typeface="Fira Code" panose="020B0809050000020004" pitchFamily="49" charset="0"/>
              </a:rPr>
              <a:t>blockDim</a:t>
            </a:r>
            <a:r>
              <a:rPr lang="en-IN" sz="1100" dirty="0">
                <a:solidFill>
                  <a:srgbClr val="FFFFFF"/>
                </a:solidFill>
                <a:latin typeface="Fira Code" panose="020B0809050000020004" pitchFamily="49" charset="0"/>
                <a:ea typeface="Fira Code" panose="020B0809050000020004" pitchFamily="49" charset="0"/>
                <a:cs typeface="Fira Code" panose="020B0809050000020004" pitchFamily="49" charset="0"/>
              </a:rPr>
              <a:t> variable consist number of threads in each dimension of a thread block. Notice all the thread block in a grid have same block size, so this variable value is same for all the threads in a grid.</a:t>
            </a:r>
          </a:p>
          <a:p>
            <a:pPr marL="171450" indent="-171450">
              <a:buFont typeface="Arial" panose="020B0604020202020204" pitchFamily="34" charset="0"/>
              <a:buChar char="•"/>
            </a:pPr>
            <a:r>
              <a:rPr lang="en-IN" sz="1100" dirty="0" err="1">
                <a:solidFill>
                  <a:srgbClr val="FFFFFF"/>
                </a:solidFill>
                <a:latin typeface="Fira Code" panose="020B0809050000020004" pitchFamily="49" charset="0"/>
                <a:ea typeface="Fira Code" panose="020B0809050000020004" pitchFamily="49" charset="0"/>
                <a:cs typeface="Fira Code" panose="020B0809050000020004" pitchFamily="49" charset="0"/>
              </a:rPr>
              <a:t>blockDim</a:t>
            </a:r>
            <a:r>
              <a:rPr lang="en-IN" sz="1100" dirty="0">
                <a:solidFill>
                  <a:srgbClr val="FFFFFF"/>
                </a:solidFill>
                <a:latin typeface="Fira Code" panose="020B0809050000020004" pitchFamily="49" charset="0"/>
                <a:ea typeface="Fira Code" panose="020B0809050000020004" pitchFamily="49" charset="0"/>
                <a:cs typeface="Fira Code" panose="020B0809050000020004" pitchFamily="49" charset="0"/>
              </a:rPr>
              <a:t> is a #dim3 type variable.</a:t>
            </a:r>
          </a:p>
        </p:txBody>
      </p:sp>
      <p:sp>
        <p:nvSpPr>
          <p:cNvPr id="125" name="TextBox 124">
            <a:extLst>
              <a:ext uri="{FF2B5EF4-FFF2-40B4-BE49-F238E27FC236}">
                <a16:creationId xmlns:a16="http://schemas.microsoft.com/office/drawing/2014/main" id="{1836FD34-78F2-6F98-3140-2E9694AD4BB6}"/>
              </a:ext>
            </a:extLst>
          </p:cNvPr>
          <p:cNvSpPr txBox="1"/>
          <p:nvPr/>
        </p:nvSpPr>
        <p:spPr>
          <a:xfrm>
            <a:off x="764162" y="4732215"/>
            <a:ext cx="5377067" cy="246221"/>
          </a:xfrm>
          <a:prstGeom prst="rect">
            <a:avLst/>
          </a:prstGeom>
          <a:noFill/>
        </p:spPr>
        <p:txBody>
          <a:bodyPr wrap="square">
            <a:spAutoFit/>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The </a:t>
            </a:r>
            <a:r>
              <a:rPr lang="en-IN" sz="1000" dirty="0" err="1">
                <a:solidFill>
                  <a:schemeClr val="bg1"/>
                </a:solidFill>
                <a:latin typeface="Fira Code" panose="020B0809050000020004" pitchFamily="49" charset="0"/>
                <a:ea typeface="Fira Code" panose="020B0809050000020004" pitchFamily="49" charset="0"/>
                <a:cs typeface="Fira Code" panose="020B0809050000020004" pitchFamily="49" charset="0"/>
              </a:rPr>
              <a:t>blockDim.x</a:t>
            </a:r>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 is going to be 4 and the </a:t>
            </a:r>
            <a:r>
              <a:rPr lang="en-IN" sz="1000" dirty="0" err="1">
                <a:solidFill>
                  <a:schemeClr val="bg1"/>
                </a:solidFill>
                <a:latin typeface="Fira Code" panose="020B0809050000020004" pitchFamily="49" charset="0"/>
                <a:ea typeface="Fira Code" panose="020B0809050000020004" pitchFamily="49" charset="0"/>
                <a:cs typeface="Fira Code" panose="020B0809050000020004" pitchFamily="49" charset="0"/>
              </a:rPr>
              <a:t>blockDim.y</a:t>
            </a:r>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 is going to be 2.</a:t>
            </a:r>
          </a:p>
        </p:txBody>
      </p:sp>
      <p:sp>
        <p:nvSpPr>
          <p:cNvPr id="127" name="TextBox 126">
            <a:extLst>
              <a:ext uri="{FF2B5EF4-FFF2-40B4-BE49-F238E27FC236}">
                <a16:creationId xmlns:a16="http://schemas.microsoft.com/office/drawing/2014/main" id="{2A9DA6E0-78CA-1428-8105-59190BABD0EE}"/>
              </a:ext>
            </a:extLst>
          </p:cNvPr>
          <p:cNvSpPr txBox="1"/>
          <p:nvPr/>
        </p:nvSpPr>
        <p:spPr>
          <a:xfrm>
            <a:off x="6483293" y="3892809"/>
            <a:ext cx="5002652" cy="923330"/>
          </a:xfrm>
          <a:prstGeom prst="rect">
            <a:avLst/>
          </a:prstGeom>
          <a:noFill/>
        </p:spPr>
        <p:txBody>
          <a:bodyPr wrap="square">
            <a:spAutoFit/>
          </a:bodyPr>
          <a:lstStyle/>
          <a:p>
            <a:r>
              <a:rPr lang="en-IN" dirty="0" err="1">
                <a:solidFill>
                  <a:srgbClr val="B292FF"/>
                </a:solidFill>
                <a:latin typeface="Fira Code" panose="020B0809050000020004" pitchFamily="49" charset="0"/>
                <a:ea typeface="Fira Code" panose="020B0809050000020004" pitchFamily="49" charset="0"/>
                <a:cs typeface="Fira Code" panose="020B0809050000020004" pitchFamily="49" charset="0"/>
              </a:rPr>
              <a:t>gridDim</a:t>
            </a:r>
            <a:endParaRPr lang="en-IN" sz="1200" dirty="0">
              <a:solidFill>
                <a:srgbClr val="B292FF"/>
              </a:solidFill>
              <a:latin typeface="Fira Code" panose="020B0809050000020004" pitchFamily="49" charset="0"/>
              <a:ea typeface="Fira Code" panose="020B0809050000020004" pitchFamily="49" charset="0"/>
              <a:cs typeface="Fira Code" panose="020B0809050000020004" pitchFamily="49" charset="0"/>
            </a:endParaRPr>
          </a:p>
          <a:p>
            <a:pPr marL="171450" indent="-171450">
              <a:buFont typeface="Arial" panose="020B0604020202020204" pitchFamily="34" charset="0"/>
              <a:buChar char="•"/>
            </a:pPr>
            <a:r>
              <a:rPr lang="en-IN" sz="1200" dirty="0">
                <a:solidFill>
                  <a:schemeClr val="bg1"/>
                </a:solidFill>
                <a:latin typeface="Fira Code" panose="020B0809050000020004" pitchFamily="49" charset="0"/>
                <a:ea typeface="Fira Code" panose="020B0809050000020004" pitchFamily="49" charset="0"/>
                <a:cs typeface="Fira Code" panose="020B0809050000020004" pitchFamily="49" charset="0"/>
              </a:rPr>
              <a:t>The #gridDim variable consists number of thread blocks in each dimension of a grid.</a:t>
            </a:r>
          </a:p>
          <a:p>
            <a:pPr marL="171450" indent="-171450">
              <a:buFont typeface="Arial" panose="020B0604020202020204" pitchFamily="34" charset="0"/>
              <a:buChar char="•"/>
            </a:pPr>
            <a:r>
              <a:rPr lang="en-IN" sz="1200" dirty="0" err="1">
                <a:solidFill>
                  <a:schemeClr val="bg1"/>
                </a:solidFill>
                <a:latin typeface="Fira Code" panose="020B0809050000020004" pitchFamily="49" charset="0"/>
                <a:ea typeface="Fira Code" panose="020B0809050000020004" pitchFamily="49" charset="0"/>
                <a:cs typeface="Fira Code" panose="020B0809050000020004" pitchFamily="49" charset="0"/>
              </a:rPr>
              <a:t>gridDim</a:t>
            </a:r>
            <a:r>
              <a:rPr lang="en-IN" sz="1200" dirty="0">
                <a:solidFill>
                  <a:schemeClr val="bg1"/>
                </a:solidFill>
                <a:latin typeface="Fira Code" panose="020B0809050000020004" pitchFamily="49" charset="0"/>
                <a:ea typeface="Fira Code" panose="020B0809050000020004" pitchFamily="49" charset="0"/>
                <a:cs typeface="Fira Code" panose="020B0809050000020004" pitchFamily="49" charset="0"/>
              </a:rPr>
              <a:t> is a #dim type variable.</a:t>
            </a:r>
          </a:p>
        </p:txBody>
      </p:sp>
      <p:sp>
        <p:nvSpPr>
          <p:cNvPr id="129" name="TextBox 128">
            <a:extLst>
              <a:ext uri="{FF2B5EF4-FFF2-40B4-BE49-F238E27FC236}">
                <a16:creationId xmlns:a16="http://schemas.microsoft.com/office/drawing/2014/main" id="{C43976E1-0C6C-85A6-64BF-0DAF88740B0C}"/>
              </a:ext>
            </a:extLst>
          </p:cNvPr>
          <p:cNvSpPr txBox="1"/>
          <p:nvPr/>
        </p:nvSpPr>
        <p:spPr>
          <a:xfrm>
            <a:off x="764162" y="5023621"/>
            <a:ext cx="6096982" cy="246221"/>
          </a:xfrm>
          <a:prstGeom prst="rect">
            <a:avLst/>
          </a:prstGeom>
          <a:noFill/>
        </p:spPr>
        <p:txBody>
          <a:bodyPr wrap="square">
            <a:spAutoFit/>
          </a:bodyPr>
          <a:lstStyle/>
          <a:p>
            <a:r>
              <a:rPr lang="en-IN" sz="1000" dirty="0">
                <a:solidFill>
                  <a:srgbClr val="FFFFFF"/>
                </a:solidFill>
                <a:latin typeface="Fira Code" panose="020B0809050000020004" pitchFamily="49" charset="0"/>
                <a:ea typeface="Fira Code" panose="020B0809050000020004" pitchFamily="49" charset="0"/>
                <a:cs typeface="Fira Code" panose="020B0809050000020004" pitchFamily="49" charset="0"/>
              </a:rPr>
              <a:t>The </a:t>
            </a:r>
            <a:r>
              <a:rPr lang="en-IN" sz="1000" dirty="0" err="1">
                <a:solidFill>
                  <a:srgbClr val="FFFFFF"/>
                </a:solidFill>
                <a:latin typeface="Fira Code" panose="020B0809050000020004" pitchFamily="49" charset="0"/>
                <a:ea typeface="Fira Code" panose="020B0809050000020004" pitchFamily="49" charset="0"/>
                <a:cs typeface="Fira Code" panose="020B0809050000020004" pitchFamily="49" charset="0"/>
              </a:rPr>
              <a:t>gridDim.x</a:t>
            </a:r>
            <a:r>
              <a:rPr lang="en-IN" sz="1000" dirty="0">
                <a:solidFill>
                  <a:srgbClr val="FFFFFF"/>
                </a:solidFill>
                <a:latin typeface="Fira Code" panose="020B0809050000020004" pitchFamily="49" charset="0"/>
                <a:ea typeface="Fira Code" panose="020B0809050000020004" pitchFamily="49" charset="0"/>
                <a:cs typeface="Fira Code" panose="020B0809050000020004" pitchFamily="49" charset="0"/>
              </a:rPr>
              <a:t> is going to be 3 and the </a:t>
            </a:r>
            <a:r>
              <a:rPr lang="en-IN" sz="1000" dirty="0" err="1">
                <a:solidFill>
                  <a:srgbClr val="FFFFFF"/>
                </a:solidFill>
                <a:latin typeface="Fira Code" panose="020B0809050000020004" pitchFamily="49" charset="0"/>
                <a:ea typeface="Fira Code" panose="020B0809050000020004" pitchFamily="49" charset="0"/>
                <a:cs typeface="Fira Code" panose="020B0809050000020004" pitchFamily="49" charset="0"/>
              </a:rPr>
              <a:t>gridDim.y</a:t>
            </a:r>
            <a:r>
              <a:rPr lang="en-IN" sz="1000" dirty="0">
                <a:solidFill>
                  <a:srgbClr val="FFFFFF"/>
                </a:solidFill>
                <a:latin typeface="Fira Code" panose="020B0809050000020004" pitchFamily="49" charset="0"/>
                <a:ea typeface="Fira Code" panose="020B0809050000020004" pitchFamily="49" charset="0"/>
                <a:cs typeface="Fira Code" panose="020B0809050000020004" pitchFamily="49" charset="0"/>
              </a:rPr>
              <a:t> is going to be 2.</a:t>
            </a:r>
          </a:p>
        </p:txBody>
      </p:sp>
    </p:spTree>
    <p:extLst>
      <p:ext uri="{BB962C8B-B14F-4D97-AF65-F5344CB8AC3E}">
        <p14:creationId xmlns:p14="http://schemas.microsoft.com/office/powerpoint/2010/main" val="3695942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2F896-A615-041B-3308-3D159ADC75F1}"/>
              </a:ext>
            </a:extLst>
          </p:cNvPr>
          <p:cNvSpPr>
            <a:spLocks noGrp="1"/>
          </p:cNvSpPr>
          <p:nvPr>
            <p:ph type="title"/>
          </p:nvPr>
        </p:nvSpPr>
        <p:spPr/>
        <p:txBody>
          <a:bodyPr/>
          <a:lstStyle/>
          <a:p>
            <a:r>
              <a:rPr lang="en-US" dirty="0">
                <a:solidFill>
                  <a:srgbClr val="00A4A6"/>
                </a:solidFill>
                <a:latin typeface="Fira Code" panose="020B0809050000020004" pitchFamily="49" charset="0"/>
                <a:ea typeface="Fira Code" panose="020B0809050000020004" pitchFamily="49" charset="0"/>
                <a:cs typeface="Fira Code" panose="020B0809050000020004" pitchFamily="49" charset="0"/>
              </a:rPr>
              <a:t>About Me</a:t>
            </a:r>
            <a:endParaRPr lang="en-IN" dirty="0">
              <a:solidFill>
                <a:srgbClr val="00A4A6"/>
              </a:solidFill>
              <a:latin typeface="Fira Code" panose="020B0809050000020004" pitchFamily="49" charset="0"/>
              <a:ea typeface="Fira Code" panose="020B0809050000020004" pitchFamily="49" charset="0"/>
              <a:cs typeface="Fira Code" panose="020B0809050000020004" pitchFamily="49" charset="0"/>
            </a:endParaRPr>
          </a:p>
        </p:txBody>
      </p:sp>
      <p:pic>
        <p:nvPicPr>
          <p:cNvPr id="37" name="Picture 36">
            <a:extLst>
              <a:ext uri="{FF2B5EF4-FFF2-40B4-BE49-F238E27FC236}">
                <a16:creationId xmlns:a16="http://schemas.microsoft.com/office/drawing/2014/main" id="{BBE3E5A3-EE5B-104F-0B46-840E9A0804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1469" y="183800"/>
            <a:ext cx="605135" cy="353809"/>
          </a:xfrm>
          <a:prstGeom prst="rect">
            <a:avLst/>
          </a:prstGeom>
        </p:spPr>
      </p:pic>
      <p:pic>
        <p:nvPicPr>
          <p:cNvPr id="38" name="Picture 37">
            <a:extLst>
              <a:ext uri="{FF2B5EF4-FFF2-40B4-BE49-F238E27FC236}">
                <a16:creationId xmlns:a16="http://schemas.microsoft.com/office/drawing/2014/main" id="{64B749E6-1C52-A25D-0247-C795426C00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7785" y="225414"/>
            <a:ext cx="789415" cy="279420"/>
          </a:xfrm>
          <a:prstGeom prst="rect">
            <a:avLst/>
          </a:prstGeom>
        </p:spPr>
      </p:pic>
      <p:sp>
        <p:nvSpPr>
          <p:cNvPr id="3" name="TextBox 2">
            <a:extLst>
              <a:ext uri="{FF2B5EF4-FFF2-40B4-BE49-F238E27FC236}">
                <a16:creationId xmlns:a16="http://schemas.microsoft.com/office/drawing/2014/main" id="{B3D59761-4D5A-E051-6A57-B58A820DE366}"/>
              </a:ext>
            </a:extLst>
          </p:cNvPr>
          <p:cNvSpPr txBox="1"/>
          <p:nvPr/>
        </p:nvSpPr>
        <p:spPr>
          <a:xfrm>
            <a:off x="701632" y="1872013"/>
            <a:ext cx="10297865" cy="3139321"/>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rgbClr val="FFFFFF"/>
                </a:solidFill>
                <a:latin typeface="Fira Code" panose="020B0809050000020004" pitchFamily="49" charset="0"/>
                <a:ea typeface="Fira Code" panose="020B0809050000020004" pitchFamily="49" charset="0"/>
                <a:cs typeface="Fira Code" panose="020B0809050000020004" pitchFamily="49" charset="0"/>
              </a:rPr>
              <a:t>Hello I am Joyen an upcoming </a:t>
            </a:r>
            <a:r>
              <a:rPr lang="en-IN" dirty="0">
                <a:solidFill>
                  <a:srgbClr val="B292FF"/>
                </a:solidFill>
                <a:latin typeface="Fira Code" panose="020B0809050000020004" pitchFamily="49" charset="0"/>
                <a:ea typeface="Fira Code" panose="020B0809050000020004" pitchFamily="49" charset="0"/>
                <a:cs typeface="Fira Code" panose="020B0809050000020004" pitchFamily="49" charset="0"/>
              </a:rPr>
              <a:t>SoC Design Engineer @Incore_Semiconductors</a:t>
            </a:r>
          </a:p>
          <a:p>
            <a:pPr marL="285750" indent="-285750">
              <a:buFont typeface="Arial" panose="020B0604020202020204" pitchFamily="34" charset="0"/>
              <a:buChar char="•"/>
            </a:pPr>
            <a:r>
              <a:rPr lang="en-IN" dirty="0">
                <a:solidFill>
                  <a:srgbClr val="FFFFFF"/>
                </a:solidFill>
                <a:latin typeface="Fira Code" panose="020B0809050000020004" pitchFamily="49" charset="0"/>
                <a:ea typeface="Fira Code" panose="020B0809050000020004" pitchFamily="49" charset="0"/>
                <a:cs typeface="Fira Code" panose="020B0809050000020004" pitchFamily="49" charset="0"/>
              </a:rPr>
              <a:t>Co-Founder </a:t>
            </a:r>
            <a:r>
              <a:rPr lang="en-IN" dirty="0" err="1">
                <a:solidFill>
                  <a:srgbClr val="B292FF"/>
                </a:solidFill>
                <a:latin typeface="Fira Code" panose="020B0809050000020004" pitchFamily="49" charset="0"/>
                <a:ea typeface="Fira Code" panose="020B0809050000020004" pitchFamily="49" charset="0"/>
                <a:cs typeface="Fira Code" panose="020B0809050000020004" pitchFamily="49" charset="0"/>
              </a:rPr>
              <a:t>Hyprthrd</a:t>
            </a:r>
            <a:r>
              <a:rPr lang="en-IN" dirty="0">
                <a:solidFill>
                  <a:srgbClr val="B292FF"/>
                </a:solidFill>
                <a:latin typeface="Fira Code" panose="020B0809050000020004" pitchFamily="49" charset="0"/>
                <a:ea typeface="Fira Code" panose="020B0809050000020004" pitchFamily="49" charset="0"/>
                <a:cs typeface="Fira Code" panose="020B0809050000020004" pitchFamily="49" charset="0"/>
              </a:rPr>
              <a:t> </a:t>
            </a:r>
          </a:p>
          <a:p>
            <a:pPr marL="285750" indent="-285750">
              <a:buFont typeface="Arial" panose="020B0604020202020204" pitchFamily="34" charset="0"/>
              <a:buChar char="•"/>
            </a:pPr>
            <a:r>
              <a:rPr lang="en-IN" dirty="0">
                <a:solidFill>
                  <a:srgbClr val="FFFFFF"/>
                </a:solidFill>
                <a:latin typeface="Fira Code" panose="020B0809050000020004" pitchFamily="49" charset="0"/>
                <a:ea typeface="Fira Code" panose="020B0809050000020004" pitchFamily="49" charset="0"/>
                <a:cs typeface="Fira Code" panose="020B0809050000020004" pitchFamily="49" charset="0"/>
              </a:rPr>
              <a:t>GDSC-Lead’22</a:t>
            </a:r>
          </a:p>
          <a:p>
            <a:endParaRPr lang="en-IN" b="1" dirty="0">
              <a:solidFill>
                <a:srgbClr val="FFFFFF"/>
              </a:solidFill>
              <a:latin typeface="Fira Code" panose="020B0809050000020004" pitchFamily="49" charset="0"/>
              <a:ea typeface="Fira Code" panose="020B0809050000020004" pitchFamily="49" charset="0"/>
              <a:cs typeface="Fira Code" panose="020B0809050000020004" pitchFamily="49" charset="0"/>
            </a:endParaRPr>
          </a:p>
          <a:p>
            <a:endParaRPr lang="en-IN" b="1" dirty="0">
              <a:solidFill>
                <a:srgbClr val="FFFFFF"/>
              </a:solidFill>
              <a:latin typeface="Fira Code" panose="020B0809050000020004" pitchFamily="49" charset="0"/>
              <a:ea typeface="Fira Code" panose="020B0809050000020004" pitchFamily="49" charset="0"/>
              <a:cs typeface="Fira Code" panose="020B0809050000020004" pitchFamily="49" charset="0"/>
            </a:endParaRPr>
          </a:p>
          <a:p>
            <a:r>
              <a:rPr lang="en-US" b="1" dirty="0">
                <a:solidFill>
                  <a:srgbClr val="FFFFFF"/>
                </a:solidFill>
                <a:latin typeface="Fira Code" panose="020B0809050000020004" pitchFamily="49" charset="0"/>
                <a:ea typeface="Fira Code" panose="020B0809050000020004" pitchFamily="49" charset="0"/>
                <a:cs typeface="Fira Code" panose="020B0809050000020004" pitchFamily="49" charset="0"/>
              </a:rPr>
              <a:t>Below are some of my research interest:</a:t>
            </a:r>
          </a:p>
          <a:p>
            <a:pPr marL="171450" indent="-171450">
              <a:buFont typeface="Arial" panose="020B0604020202020204" pitchFamily="34" charset="0"/>
              <a:buChar char="•"/>
            </a:pPr>
            <a:r>
              <a:rPr lang="en-US" dirty="0">
                <a:solidFill>
                  <a:srgbClr val="FFFFFF"/>
                </a:solidFill>
                <a:latin typeface="Fira Code" panose="020B0809050000020004" pitchFamily="49" charset="0"/>
                <a:ea typeface="Fira Code" panose="020B0809050000020004" pitchFamily="49" charset="0"/>
                <a:cs typeface="Fira Code" panose="020B0809050000020004" pitchFamily="49" charset="0"/>
              </a:rPr>
              <a:t>Computer Architecture</a:t>
            </a:r>
          </a:p>
          <a:p>
            <a:pPr marL="171450" indent="-171450">
              <a:buFont typeface="Arial" panose="020B0604020202020204" pitchFamily="34" charset="0"/>
              <a:buChar char="•"/>
            </a:pPr>
            <a:r>
              <a:rPr lang="en-US" dirty="0">
                <a:solidFill>
                  <a:srgbClr val="FFFFFF"/>
                </a:solidFill>
                <a:latin typeface="Fira Code" panose="020B0809050000020004" pitchFamily="49" charset="0"/>
                <a:ea typeface="Fira Code" panose="020B0809050000020004" pitchFamily="49" charset="0"/>
                <a:cs typeface="Fira Code" panose="020B0809050000020004" pitchFamily="49" charset="0"/>
              </a:rPr>
              <a:t>SoC (System on Chip)</a:t>
            </a:r>
          </a:p>
          <a:p>
            <a:pPr marL="171450" indent="-171450">
              <a:buFont typeface="Arial" panose="020B0604020202020204" pitchFamily="34" charset="0"/>
              <a:buChar char="•"/>
            </a:pPr>
            <a:r>
              <a:rPr lang="en-US" dirty="0">
                <a:solidFill>
                  <a:srgbClr val="FFFFFF"/>
                </a:solidFill>
                <a:latin typeface="Fira Code" panose="020B0809050000020004" pitchFamily="49" charset="0"/>
                <a:ea typeface="Fira Code" panose="020B0809050000020004" pitchFamily="49" charset="0"/>
                <a:cs typeface="Fira Code" panose="020B0809050000020004" pitchFamily="49" charset="0"/>
              </a:rPr>
              <a:t>HW/SW co-design</a:t>
            </a:r>
          </a:p>
          <a:p>
            <a:pPr marL="171450" indent="-171450">
              <a:buFont typeface="Arial" panose="020B0604020202020204" pitchFamily="34" charset="0"/>
              <a:buChar char="•"/>
            </a:pPr>
            <a:r>
              <a:rPr lang="en-US" dirty="0">
                <a:solidFill>
                  <a:srgbClr val="FFFFFF"/>
                </a:solidFill>
                <a:latin typeface="Fira Code" panose="020B0809050000020004" pitchFamily="49" charset="0"/>
                <a:ea typeface="Fira Code" panose="020B0809050000020004" pitchFamily="49" charset="0"/>
                <a:cs typeface="Fira Code" panose="020B0809050000020004" pitchFamily="49" charset="0"/>
              </a:rPr>
              <a:t>Hardware Accelerator</a:t>
            </a:r>
          </a:p>
          <a:p>
            <a:pPr marL="285750" indent="-285750">
              <a:buFont typeface="Arial" panose="020B0604020202020204" pitchFamily="34" charset="0"/>
              <a:buChar char="•"/>
            </a:pPr>
            <a:endParaRPr lang="en-IN" dirty="0">
              <a:solidFill>
                <a:srgbClr val="FFFFFF"/>
              </a:solidFill>
              <a:latin typeface="Fira Code" panose="020B0809050000020004" pitchFamily="49" charset="0"/>
              <a:ea typeface="Fira Code" panose="020B0809050000020004" pitchFamily="49" charset="0"/>
              <a:cs typeface="Fira Code" panose="020B0809050000020004" pitchFamily="49" charset="0"/>
            </a:endParaRPr>
          </a:p>
        </p:txBody>
      </p:sp>
    </p:spTree>
    <p:extLst>
      <p:ext uri="{BB962C8B-B14F-4D97-AF65-F5344CB8AC3E}">
        <p14:creationId xmlns:p14="http://schemas.microsoft.com/office/powerpoint/2010/main" val="1434794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2F896-A615-041B-3308-3D159ADC75F1}"/>
              </a:ext>
            </a:extLst>
          </p:cNvPr>
          <p:cNvSpPr>
            <a:spLocks noGrp="1"/>
          </p:cNvSpPr>
          <p:nvPr>
            <p:ph type="title"/>
          </p:nvPr>
        </p:nvSpPr>
        <p:spPr/>
        <p:txBody>
          <a:bodyPr/>
          <a:lstStyle/>
          <a:p>
            <a:r>
              <a:rPr lang="en-US" i="0" dirty="0">
                <a:solidFill>
                  <a:srgbClr val="00A4A6"/>
                </a:solidFill>
                <a:effectLst/>
                <a:latin typeface="Fira Code" panose="020B0809050000020004" pitchFamily="49" charset="0"/>
                <a:ea typeface="Fira Code" panose="020B0809050000020004" pitchFamily="49" charset="0"/>
                <a:cs typeface="Fira Code" panose="020B0809050000020004" pitchFamily="49" charset="0"/>
              </a:rPr>
              <a:t>Organization of thread in a CUDA program</a:t>
            </a:r>
            <a:endParaRPr lang="en-IN" dirty="0">
              <a:solidFill>
                <a:srgbClr val="00A4A6"/>
              </a:solidFill>
              <a:latin typeface="Fira Code" panose="020B0809050000020004" pitchFamily="49" charset="0"/>
              <a:ea typeface="Fira Code" panose="020B0809050000020004" pitchFamily="49" charset="0"/>
              <a:cs typeface="Fira Code" panose="020B0809050000020004" pitchFamily="49" charset="0"/>
            </a:endParaRPr>
          </a:p>
        </p:txBody>
      </p:sp>
      <p:pic>
        <p:nvPicPr>
          <p:cNvPr id="37" name="Picture 36">
            <a:extLst>
              <a:ext uri="{FF2B5EF4-FFF2-40B4-BE49-F238E27FC236}">
                <a16:creationId xmlns:a16="http://schemas.microsoft.com/office/drawing/2014/main" id="{BBE3E5A3-EE5B-104F-0B46-840E9A0804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1469" y="183800"/>
            <a:ext cx="605135" cy="353809"/>
          </a:xfrm>
          <a:prstGeom prst="rect">
            <a:avLst/>
          </a:prstGeom>
        </p:spPr>
      </p:pic>
      <p:pic>
        <p:nvPicPr>
          <p:cNvPr id="38" name="Picture 37">
            <a:extLst>
              <a:ext uri="{FF2B5EF4-FFF2-40B4-BE49-F238E27FC236}">
                <a16:creationId xmlns:a16="http://schemas.microsoft.com/office/drawing/2014/main" id="{64B749E6-1C52-A25D-0247-C795426C00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7785" y="225414"/>
            <a:ext cx="789415" cy="279420"/>
          </a:xfrm>
          <a:prstGeom prst="rect">
            <a:avLst/>
          </a:prstGeom>
        </p:spPr>
      </p:pic>
      <p:sp>
        <p:nvSpPr>
          <p:cNvPr id="16" name="Rectangle 15">
            <a:extLst>
              <a:ext uri="{FF2B5EF4-FFF2-40B4-BE49-F238E27FC236}">
                <a16:creationId xmlns:a16="http://schemas.microsoft.com/office/drawing/2014/main" id="{F2D5BC22-B3A6-3EBF-0C29-9ABA22B4F19C}"/>
              </a:ext>
            </a:extLst>
          </p:cNvPr>
          <p:cNvSpPr/>
          <p:nvPr/>
        </p:nvSpPr>
        <p:spPr>
          <a:xfrm>
            <a:off x="6407562" y="1872014"/>
            <a:ext cx="4276540" cy="4446196"/>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900" b="0" dirty="0">
                <a:solidFill>
                  <a:srgbClr val="C678DD"/>
                </a:solidFill>
                <a:effectLst/>
                <a:latin typeface="Fira Code" panose="020B0809050000020004" pitchFamily="49" charset="0"/>
              </a:rPr>
              <a:t>#include</a:t>
            </a:r>
            <a:r>
              <a:rPr lang="en-IN" sz="900" b="0" dirty="0">
                <a:solidFill>
                  <a:srgbClr val="ABB2BF"/>
                </a:solidFill>
                <a:effectLst/>
                <a:latin typeface="Fira Code" panose="020B0809050000020004" pitchFamily="49" charset="0"/>
              </a:rPr>
              <a:t> </a:t>
            </a:r>
            <a:r>
              <a:rPr lang="en-IN" sz="900" b="0" dirty="0">
                <a:solidFill>
                  <a:srgbClr val="98C379"/>
                </a:solidFill>
                <a:effectLst/>
                <a:latin typeface="Fira Code" panose="020B0809050000020004" pitchFamily="49" charset="0"/>
              </a:rPr>
              <a:t>"</a:t>
            </a:r>
            <a:r>
              <a:rPr lang="en-IN" sz="900" b="0" dirty="0" err="1">
                <a:solidFill>
                  <a:srgbClr val="98C379"/>
                </a:solidFill>
                <a:effectLst/>
                <a:latin typeface="Fira Code" panose="020B0809050000020004" pitchFamily="49" charset="0"/>
              </a:rPr>
              <a:t>cuda_runtime.h</a:t>
            </a:r>
            <a:r>
              <a:rPr lang="en-IN" sz="900" b="0" dirty="0">
                <a:solidFill>
                  <a:srgbClr val="98C379"/>
                </a:solidFill>
                <a:effectLst/>
                <a:latin typeface="Fira Code" panose="020B0809050000020004" pitchFamily="49" charset="0"/>
              </a:rPr>
              <a:t>"</a:t>
            </a:r>
            <a:endParaRPr lang="en-IN" sz="900" b="0" dirty="0">
              <a:solidFill>
                <a:srgbClr val="ABB2BF"/>
              </a:solidFill>
              <a:effectLst/>
              <a:latin typeface="Fira Code" panose="020B0809050000020004" pitchFamily="49" charset="0"/>
            </a:endParaRPr>
          </a:p>
          <a:p>
            <a:r>
              <a:rPr lang="en-IN" sz="900" b="0" dirty="0">
                <a:solidFill>
                  <a:srgbClr val="C678DD"/>
                </a:solidFill>
                <a:effectLst/>
                <a:latin typeface="Fira Code" panose="020B0809050000020004" pitchFamily="49" charset="0"/>
              </a:rPr>
              <a:t>#include</a:t>
            </a:r>
            <a:r>
              <a:rPr lang="en-IN" sz="900" b="0" dirty="0">
                <a:solidFill>
                  <a:srgbClr val="ABB2BF"/>
                </a:solidFill>
                <a:effectLst/>
                <a:latin typeface="Fira Code" panose="020B0809050000020004" pitchFamily="49" charset="0"/>
              </a:rPr>
              <a:t> </a:t>
            </a:r>
            <a:r>
              <a:rPr lang="en-IN" sz="900" b="0" dirty="0">
                <a:solidFill>
                  <a:srgbClr val="98C379"/>
                </a:solidFill>
                <a:effectLst/>
                <a:latin typeface="Fira Code" panose="020B0809050000020004" pitchFamily="49" charset="0"/>
              </a:rPr>
              <a:t>"</a:t>
            </a:r>
            <a:r>
              <a:rPr lang="en-IN" sz="900" b="0" dirty="0" err="1">
                <a:solidFill>
                  <a:srgbClr val="98C379"/>
                </a:solidFill>
                <a:effectLst/>
                <a:latin typeface="Fira Code" panose="020B0809050000020004" pitchFamily="49" charset="0"/>
              </a:rPr>
              <a:t>device_launch_parameters.h</a:t>
            </a:r>
            <a:r>
              <a:rPr lang="en-IN" sz="900" b="0" dirty="0">
                <a:solidFill>
                  <a:srgbClr val="98C379"/>
                </a:solidFill>
                <a:effectLst/>
                <a:latin typeface="Fira Code" panose="020B0809050000020004" pitchFamily="49" charset="0"/>
              </a:rPr>
              <a:t>"</a:t>
            </a:r>
            <a:endParaRPr lang="en-IN" sz="900" b="0" dirty="0">
              <a:solidFill>
                <a:srgbClr val="ABB2BF"/>
              </a:solidFill>
              <a:effectLst/>
              <a:latin typeface="Fira Code" panose="020B0809050000020004" pitchFamily="49" charset="0"/>
            </a:endParaRPr>
          </a:p>
          <a:p>
            <a:br>
              <a:rPr lang="en-IN" sz="900" b="0" dirty="0">
                <a:solidFill>
                  <a:srgbClr val="ABB2BF"/>
                </a:solidFill>
                <a:effectLst/>
                <a:latin typeface="Fira Code" panose="020B0809050000020004" pitchFamily="49" charset="0"/>
              </a:rPr>
            </a:br>
            <a:br>
              <a:rPr lang="en-IN" sz="900" b="0" dirty="0">
                <a:solidFill>
                  <a:srgbClr val="ABB2BF"/>
                </a:solidFill>
                <a:effectLst/>
                <a:latin typeface="Fira Code" panose="020B0809050000020004" pitchFamily="49" charset="0"/>
              </a:rPr>
            </a:br>
            <a:r>
              <a:rPr lang="en-IN" sz="900" b="0" dirty="0">
                <a:solidFill>
                  <a:srgbClr val="C678DD"/>
                </a:solidFill>
                <a:effectLst/>
                <a:latin typeface="Fira Code" panose="020B0809050000020004" pitchFamily="49" charset="0"/>
              </a:rPr>
              <a:t>#include</a:t>
            </a:r>
            <a:r>
              <a:rPr lang="en-IN" sz="900" b="0" dirty="0">
                <a:solidFill>
                  <a:srgbClr val="ABB2BF"/>
                </a:solidFill>
                <a:effectLst/>
                <a:latin typeface="Fira Code" panose="020B0809050000020004" pitchFamily="49" charset="0"/>
              </a:rPr>
              <a:t> </a:t>
            </a:r>
            <a:r>
              <a:rPr lang="en-IN" sz="900" b="0" dirty="0">
                <a:solidFill>
                  <a:srgbClr val="98C379"/>
                </a:solidFill>
                <a:effectLst/>
                <a:latin typeface="Fira Code" panose="020B0809050000020004" pitchFamily="49" charset="0"/>
              </a:rPr>
              <a:t>&lt;</a:t>
            </a:r>
            <a:r>
              <a:rPr lang="en-IN" sz="900" b="0" dirty="0" err="1">
                <a:solidFill>
                  <a:srgbClr val="98C379"/>
                </a:solidFill>
                <a:effectLst/>
                <a:latin typeface="Fira Code" panose="020B0809050000020004" pitchFamily="49" charset="0"/>
              </a:rPr>
              <a:t>stdio.h</a:t>
            </a:r>
            <a:r>
              <a:rPr lang="en-IN" sz="900" b="0" dirty="0">
                <a:solidFill>
                  <a:srgbClr val="98C379"/>
                </a:solidFill>
                <a:effectLst/>
                <a:latin typeface="Fira Code" panose="020B0809050000020004" pitchFamily="49" charset="0"/>
              </a:rPr>
              <a:t>&gt;</a:t>
            </a:r>
            <a:endParaRPr lang="en-IN" sz="900" b="0" dirty="0">
              <a:solidFill>
                <a:srgbClr val="ABB2BF"/>
              </a:solidFill>
              <a:effectLst/>
              <a:latin typeface="Fira Code" panose="020B0809050000020004" pitchFamily="49" charset="0"/>
            </a:endParaRPr>
          </a:p>
          <a:p>
            <a:br>
              <a:rPr lang="en-IN" sz="900" b="0" dirty="0">
                <a:solidFill>
                  <a:srgbClr val="ABB2BF"/>
                </a:solidFill>
                <a:effectLst/>
                <a:latin typeface="Fira Code" panose="020B0809050000020004" pitchFamily="49" charset="0"/>
              </a:rPr>
            </a:br>
            <a:r>
              <a:rPr lang="en-IN" sz="900" b="0" i="1" dirty="0">
                <a:solidFill>
                  <a:srgbClr val="5C6370"/>
                </a:solidFill>
                <a:effectLst/>
                <a:latin typeface="Fira Code" panose="020B0809050000020004" pitchFamily="49" charset="0"/>
              </a:rPr>
              <a:t>//Device Code</a:t>
            </a:r>
            <a:endParaRPr lang="en-IN" sz="900" b="0" dirty="0">
              <a:solidFill>
                <a:srgbClr val="ABB2BF"/>
              </a:solidFill>
              <a:effectLst/>
              <a:latin typeface="Fira Code" panose="020B0809050000020004" pitchFamily="49" charset="0"/>
            </a:endParaRPr>
          </a:p>
          <a:p>
            <a:r>
              <a:rPr lang="en-IN" sz="900" b="0" dirty="0">
                <a:solidFill>
                  <a:srgbClr val="61AFEF"/>
                </a:solidFill>
                <a:effectLst/>
                <a:latin typeface="Fira Code" panose="020B0809050000020004" pitchFamily="49" charset="0"/>
              </a:rPr>
              <a:t>__global__</a:t>
            </a:r>
            <a:r>
              <a:rPr lang="en-IN" sz="900" b="0" dirty="0">
                <a:solidFill>
                  <a:srgbClr val="ABB2BF"/>
                </a:solidFill>
                <a:effectLst/>
                <a:latin typeface="Fira Code" panose="020B0809050000020004" pitchFamily="49" charset="0"/>
              </a:rPr>
              <a:t> </a:t>
            </a:r>
            <a:r>
              <a:rPr lang="en-IN" sz="900" b="0" dirty="0">
                <a:solidFill>
                  <a:srgbClr val="C678DD"/>
                </a:solidFill>
                <a:effectLst/>
                <a:latin typeface="Fira Code" panose="020B0809050000020004" pitchFamily="49" charset="0"/>
              </a:rPr>
              <a:t>void</a:t>
            </a:r>
            <a:r>
              <a:rPr lang="en-IN" sz="900" b="0" dirty="0">
                <a:solidFill>
                  <a:srgbClr val="ABB2BF"/>
                </a:solidFill>
                <a:effectLst/>
                <a:latin typeface="Fira Code" panose="020B0809050000020004" pitchFamily="49" charset="0"/>
              </a:rPr>
              <a:t> </a:t>
            </a:r>
            <a:r>
              <a:rPr lang="en-IN" sz="900" b="0" dirty="0" err="1">
                <a:solidFill>
                  <a:srgbClr val="61AFEF"/>
                </a:solidFill>
                <a:effectLst/>
                <a:latin typeface="Fira Code" panose="020B0809050000020004" pitchFamily="49" charset="0"/>
              </a:rPr>
              <a:t>print_details</a:t>
            </a:r>
            <a:r>
              <a:rPr lang="en-IN" sz="900" b="0" dirty="0">
                <a:solidFill>
                  <a:srgbClr val="ABB2BF"/>
                </a:solidFill>
                <a:effectLst/>
                <a:latin typeface="Fira Code" panose="020B0809050000020004" pitchFamily="49" charset="0"/>
              </a:rPr>
              <a:t>() {</a:t>
            </a:r>
          </a:p>
          <a:p>
            <a:r>
              <a:rPr lang="en-IN" sz="900" b="0" dirty="0">
                <a:solidFill>
                  <a:srgbClr val="ABB2BF"/>
                </a:solidFill>
                <a:effectLst/>
                <a:latin typeface="Fira Code" panose="020B0809050000020004" pitchFamily="49" charset="0"/>
              </a:rPr>
              <a:t>    </a:t>
            </a:r>
            <a:r>
              <a:rPr lang="en-IN" sz="900" b="0" dirty="0" err="1">
                <a:solidFill>
                  <a:srgbClr val="61AFEF"/>
                </a:solidFill>
                <a:effectLst/>
                <a:latin typeface="Fira Code" panose="020B0809050000020004" pitchFamily="49" charset="0"/>
              </a:rPr>
              <a:t>printf</a:t>
            </a:r>
            <a:r>
              <a:rPr lang="en-IN" sz="900" b="0" dirty="0">
                <a:solidFill>
                  <a:srgbClr val="ABB2BF"/>
                </a:solidFill>
                <a:effectLst/>
                <a:latin typeface="Fira Code" panose="020B0809050000020004" pitchFamily="49" charset="0"/>
              </a:rPr>
              <a:t>(</a:t>
            </a:r>
            <a:r>
              <a:rPr lang="en-IN" sz="900" b="0" dirty="0">
                <a:solidFill>
                  <a:srgbClr val="98C379"/>
                </a:solidFill>
                <a:effectLst/>
                <a:latin typeface="Fira Code" panose="020B0809050000020004" pitchFamily="49" charset="0"/>
              </a:rPr>
              <a:t>"</a:t>
            </a:r>
            <a:r>
              <a:rPr lang="en-IN" sz="900" b="0" dirty="0" err="1">
                <a:solidFill>
                  <a:srgbClr val="98C379"/>
                </a:solidFill>
                <a:effectLst/>
                <a:latin typeface="Fira Code" panose="020B0809050000020004" pitchFamily="49" charset="0"/>
              </a:rPr>
              <a:t>blockIdx</a:t>
            </a:r>
            <a:r>
              <a:rPr lang="en-IN" sz="900" b="0" dirty="0">
                <a:solidFill>
                  <a:srgbClr val="98C379"/>
                </a:solidFill>
                <a:effectLst/>
                <a:latin typeface="Fira Code" panose="020B0809050000020004" pitchFamily="49" charset="0"/>
              </a:rPr>
              <a:t> x: </a:t>
            </a:r>
            <a:r>
              <a:rPr lang="en-IN" sz="900" b="0" dirty="0">
                <a:solidFill>
                  <a:srgbClr val="D19A66"/>
                </a:solidFill>
                <a:effectLst/>
                <a:latin typeface="Fira Code" panose="020B0809050000020004" pitchFamily="49" charset="0"/>
              </a:rPr>
              <a:t>% d</a:t>
            </a:r>
            <a:r>
              <a:rPr lang="en-IN" sz="900" b="0" dirty="0">
                <a:solidFill>
                  <a:srgbClr val="98C379"/>
                </a:solidFill>
                <a:effectLst/>
                <a:latin typeface="Fira Code" panose="020B0809050000020004" pitchFamily="49" charset="0"/>
              </a:rPr>
              <a:t>  y : </a:t>
            </a:r>
            <a:r>
              <a:rPr lang="en-IN" sz="900" b="0" dirty="0">
                <a:solidFill>
                  <a:srgbClr val="D19A66"/>
                </a:solidFill>
                <a:effectLst/>
                <a:latin typeface="Fira Code" panose="020B0809050000020004" pitchFamily="49" charset="0"/>
              </a:rPr>
              <a:t>% d</a:t>
            </a:r>
            <a:r>
              <a:rPr lang="en-IN" sz="900" b="0" dirty="0">
                <a:solidFill>
                  <a:srgbClr val="98C379"/>
                </a:solidFill>
                <a:effectLst/>
                <a:latin typeface="Fira Code" panose="020B0809050000020004" pitchFamily="49" charset="0"/>
              </a:rPr>
              <a:t>  z : </a:t>
            </a:r>
            <a:r>
              <a:rPr lang="en-IN" sz="900" b="0" dirty="0">
                <a:solidFill>
                  <a:srgbClr val="D19A66"/>
                </a:solidFill>
                <a:effectLst/>
                <a:latin typeface="Fira Code" panose="020B0809050000020004" pitchFamily="49" charset="0"/>
              </a:rPr>
              <a:t>% d</a:t>
            </a:r>
            <a:r>
              <a:rPr lang="en-IN" sz="900" b="0" dirty="0">
                <a:solidFill>
                  <a:srgbClr val="98C379"/>
                </a:solidFill>
                <a:effectLst/>
                <a:latin typeface="Fira Code" panose="020B0809050000020004" pitchFamily="49" charset="0"/>
              </a:rPr>
              <a:t> </a:t>
            </a:r>
            <a:r>
              <a:rPr lang="en-IN" sz="900" b="0" dirty="0">
                <a:solidFill>
                  <a:srgbClr val="56B6C2"/>
                </a:solidFill>
                <a:effectLst/>
                <a:latin typeface="Fira Code" panose="020B0809050000020004" pitchFamily="49" charset="0"/>
              </a:rPr>
              <a:t>\</a:t>
            </a:r>
            <a:r>
              <a:rPr lang="en-IN" sz="900" b="0" dirty="0" err="1">
                <a:solidFill>
                  <a:srgbClr val="56B6C2"/>
                </a:solidFill>
                <a:effectLst/>
                <a:latin typeface="Fira Code" panose="020B0809050000020004" pitchFamily="49" charset="0"/>
              </a:rPr>
              <a:t>n</a:t>
            </a:r>
            <a:r>
              <a:rPr lang="en-IN" sz="900" b="0" dirty="0" err="1">
                <a:solidFill>
                  <a:srgbClr val="98C379"/>
                </a:solidFill>
                <a:effectLst/>
                <a:latin typeface="Fira Code" panose="020B0809050000020004" pitchFamily="49" charset="0"/>
              </a:rPr>
              <a:t>blockDim</a:t>
            </a:r>
            <a:r>
              <a:rPr lang="en-IN" sz="900" b="0" dirty="0">
                <a:solidFill>
                  <a:srgbClr val="98C379"/>
                </a:solidFill>
                <a:effectLst/>
                <a:latin typeface="Fira Code" panose="020B0809050000020004" pitchFamily="49" charset="0"/>
              </a:rPr>
              <a:t> x: </a:t>
            </a:r>
            <a:r>
              <a:rPr lang="en-IN" sz="900" b="0" dirty="0">
                <a:solidFill>
                  <a:srgbClr val="D19A66"/>
                </a:solidFill>
                <a:effectLst/>
                <a:latin typeface="Fira Code" panose="020B0809050000020004" pitchFamily="49" charset="0"/>
              </a:rPr>
              <a:t>% d</a:t>
            </a:r>
            <a:r>
              <a:rPr lang="en-IN" sz="900" b="0" dirty="0">
                <a:solidFill>
                  <a:srgbClr val="98C379"/>
                </a:solidFill>
                <a:effectLst/>
                <a:latin typeface="Fira Code" panose="020B0809050000020004" pitchFamily="49" charset="0"/>
              </a:rPr>
              <a:t>  y : </a:t>
            </a:r>
            <a:r>
              <a:rPr lang="en-IN" sz="900" b="0" dirty="0">
                <a:solidFill>
                  <a:srgbClr val="D19A66"/>
                </a:solidFill>
                <a:effectLst/>
                <a:latin typeface="Fira Code" panose="020B0809050000020004" pitchFamily="49" charset="0"/>
              </a:rPr>
              <a:t>% d</a:t>
            </a:r>
            <a:r>
              <a:rPr lang="en-IN" sz="900" b="0" dirty="0">
                <a:solidFill>
                  <a:srgbClr val="98C379"/>
                </a:solidFill>
                <a:effectLst/>
                <a:latin typeface="Fira Code" panose="020B0809050000020004" pitchFamily="49" charset="0"/>
              </a:rPr>
              <a:t>  z : </a:t>
            </a:r>
            <a:r>
              <a:rPr lang="en-IN" sz="900" b="0" dirty="0">
                <a:solidFill>
                  <a:srgbClr val="D19A66"/>
                </a:solidFill>
                <a:effectLst/>
                <a:latin typeface="Fira Code" panose="020B0809050000020004" pitchFamily="49" charset="0"/>
              </a:rPr>
              <a:t>% d</a:t>
            </a:r>
            <a:r>
              <a:rPr lang="en-IN" sz="900" b="0" dirty="0">
                <a:solidFill>
                  <a:srgbClr val="56B6C2"/>
                </a:solidFill>
                <a:effectLst/>
                <a:latin typeface="Fira Code" panose="020B0809050000020004" pitchFamily="49" charset="0"/>
              </a:rPr>
              <a:t>\</a:t>
            </a:r>
            <a:r>
              <a:rPr lang="en-IN" sz="900" b="0" dirty="0" err="1">
                <a:solidFill>
                  <a:srgbClr val="56B6C2"/>
                </a:solidFill>
                <a:effectLst/>
                <a:latin typeface="Fira Code" panose="020B0809050000020004" pitchFamily="49" charset="0"/>
              </a:rPr>
              <a:t>n</a:t>
            </a:r>
            <a:r>
              <a:rPr lang="en-IN" sz="900" b="0" dirty="0" err="1">
                <a:solidFill>
                  <a:srgbClr val="98C379"/>
                </a:solidFill>
                <a:effectLst/>
                <a:latin typeface="Fira Code" panose="020B0809050000020004" pitchFamily="49" charset="0"/>
              </a:rPr>
              <a:t>gridDim</a:t>
            </a:r>
            <a:r>
              <a:rPr lang="en-IN" sz="900" b="0" dirty="0">
                <a:solidFill>
                  <a:srgbClr val="98C379"/>
                </a:solidFill>
                <a:effectLst/>
                <a:latin typeface="Fira Code" panose="020B0809050000020004" pitchFamily="49" charset="0"/>
              </a:rPr>
              <a:t> x: </a:t>
            </a:r>
            <a:r>
              <a:rPr lang="en-IN" sz="900" b="0" dirty="0">
                <a:solidFill>
                  <a:srgbClr val="D19A66"/>
                </a:solidFill>
                <a:effectLst/>
                <a:latin typeface="Fira Code" panose="020B0809050000020004" pitchFamily="49" charset="0"/>
              </a:rPr>
              <a:t>% d</a:t>
            </a:r>
            <a:r>
              <a:rPr lang="en-IN" sz="900" b="0" dirty="0">
                <a:solidFill>
                  <a:srgbClr val="98C379"/>
                </a:solidFill>
                <a:effectLst/>
                <a:latin typeface="Fira Code" panose="020B0809050000020004" pitchFamily="49" charset="0"/>
              </a:rPr>
              <a:t>  y : </a:t>
            </a:r>
            <a:r>
              <a:rPr lang="en-IN" sz="900" b="0" dirty="0">
                <a:solidFill>
                  <a:srgbClr val="D19A66"/>
                </a:solidFill>
                <a:effectLst/>
                <a:latin typeface="Fira Code" panose="020B0809050000020004" pitchFamily="49" charset="0"/>
              </a:rPr>
              <a:t>% d</a:t>
            </a:r>
            <a:r>
              <a:rPr lang="en-IN" sz="900" b="0" dirty="0">
                <a:solidFill>
                  <a:srgbClr val="98C379"/>
                </a:solidFill>
                <a:effectLst/>
                <a:latin typeface="Fira Code" panose="020B0809050000020004" pitchFamily="49" charset="0"/>
              </a:rPr>
              <a:t>  z : </a:t>
            </a:r>
            <a:r>
              <a:rPr lang="en-IN" sz="900" b="0" dirty="0">
                <a:solidFill>
                  <a:srgbClr val="D19A66"/>
                </a:solidFill>
                <a:effectLst/>
                <a:latin typeface="Fira Code" panose="020B0809050000020004" pitchFamily="49" charset="0"/>
              </a:rPr>
              <a:t>% d</a:t>
            </a:r>
            <a:r>
              <a:rPr lang="en-IN" sz="900" b="0" dirty="0">
                <a:solidFill>
                  <a:srgbClr val="98C379"/>
                </a:solidFill>
                <a:effectLst/>
                <a:latin typeface="Fira Code" panose="020B0809050000020004" pitchFamily="49" charset="0"/>
              </a:rPr>
              <a:t> "</a:t>
            </a:r>
            <a:r>
              <a:rPr lang="en-IN" sz="900" b="0" dirty="0">
                <a:solidFill>
                  <a:srgbClr val="ABB2BF"/>
                </a:solidFill>
                <a:effectLst/>
                <a:latin typeface="Fira Code" panose="020B0809050000020004" pitchFamily="49" charset="0"/>
              </a:rPr>
              <a:t>, </a:t>
            </a:r>
            <a:r>
              <a:rPr lang="en-IN" sz="900" b="0" dirty="0" err="1">
                <a:solidFill>
                  <a:srgbClr val="E06C75"/>
                </a:solidFill>
                <a:effectLst/>
                <a:latin typeface="Fira Code" panose="020B0809050000020004" pitchFamily="49" charset="0"/>
              </a:rPr>
              <a:t>blockIdx</a:t>
            </a:r>
            <a:r>
              <a:rPr lang="en-IN" sz="900" b="0" dirty="0" err="1">
                <a:solidFill>
                  <a:srgbClr val="ABB2BF"/>
                </a:solidFill>
                <a:effectLst/>
                <a:latin typeface="Fira Code" panose="020B0809050000020004" pitchFamily="49" charset="0"/>
              </a:rPr>
              <a:t>.</a:t>
            </a:r>
            <a:r>
              <a:rPr lang="en-IN" sz="900" b="0" dirty="0" err="1">
                <a:solidFill>
                  <a:srgbClr val="E06C75"/>
                </a:solidFill>
                <a:effectLst/>
                <a:latin typeface="Fira Code" panose="020B0809050000020004" pitchFamily="49" charset="0"/>
              </a:rPr>
              <a:t>x</a:t>
            </a:r>
            <a:r>
              <a:rPr lang="en-IN" sz="900" b="0" dirty="0">
                <a:solidFill>
                  <a:srgbClr val="ABB2BF"/>
                </a:solidFill>
                <a:effectLst/>
                <a:latin typeface="Fira Code" panose="020B0809050000020004" pitchFamily="49" charset="0"/>
              </a:rPr>
              <a:t>, </a:t>
            </a:r>
            <a:r>
              <a:rPr lang="en-IN" sz="900" b="0" dirty="0" err="1">
                <a:solidFill>
                  <a:srgbClr val="E06C75"/>
                </a:solidFill>
                <a:effectLst/>
                <a:latin typeface="Fira Code" panose="020B0809050000020004" pitchFamily="49" charset="0"/>
              </a:rPr>
              <a:t>blockIdx</a:t>
            </a:r>
            <a:r>
              <a:rPr lang="en-IN" sz="900" b="0" dirty="0" err="1">
                <a:solidFill>
                  <a:srgbClr val="ABB2BF"/>
                </a:solidFill>
                <a:effectLst/>
                <a:latin typeface="Fira Code" panose="020B0809050000020004" pitchFamily="49" charset="0"/>
              </a:rPr>
              <a:t>.</a:t>
            </a:r>
            <a:r>
              <a:rPr lang="en-IN" sz="900" b="0" dirty="0" err="1">
                <a:solidFill>
                  <a:srgbClr val="E06C75"/>
                </a:solidFill>
                <a:effectLst/>
                <a:latin typeface="Fira Code" panose="020B0809050000020004" pitchFamily="49" charset="0"/>
              </a:rPr>
              <a:t>y</a:t>
            </a:r>
            <a:r>
              <a:rPr lang="en-IN" sz="900" b="0" dirty="0">
                <a:solidFill>
                  <a:srgbClr val="ABB2BF"/>
                </a:solidFill>
                <a:effectLst/>
                <a:latin typeface="Fira Code" panose="020B0809050000020004" pitchFamily="49" charset="0"/>
              </a:rPr>
              <a:t>, </a:t>
            </a:r>
            <a:r>
              <a:rPr lang="en-IN" sz="900" b="0" dirty="0" err="1">
                <a:solidFill>
                  <a:srgbClr val="E06C75"/>
                </a:solidFill>
                <a:effectLst/>
                <a:latin typeface="Fira Code" panose="020B0809050000020004" pitchFamily="49" charset="0"/>
              </a:rPr>
              <a:t>blockIdx</a:t>
            </a:r>
            <a:r>
              <a:rPr lang="en-IN" sz="900" b="0" dirty="0" err="1">
                <a:solidFill>
                  <a:srgbClr val="ABB2BF"/>
                </a:solidFill>
                <a:effectLst/>
                <a:latin typeface="Fira Code" panose="020B0809050000020004" pitchFamily="49" charset="0"/>
              </a:rPr>
              <a:t>.</a:t>
            </a:r>
            <a:r>
              <a:rPr lang="en-IN" sz="900" b="0" dirty="0" err="1">
                <a:solidFill>
                  <a:srgbClr val="E06C75"/>
                </a:solidFill>
                <a:effectLst/>
                <a:latin typeface="Fira Code" panose="020B0809050000020004" pitchFamily="49" charset="0"/>
              </a:rPr>
              <a:t>z</a:t>
            </a:r>
            <a:r>
              <a:rPr lang="en-IN" sz="900" b="0" dirty="0">
                <a:solidFill>
                  <a:srgbClr val="ABB2BF"/>
                </a:solidFill>
                <a:effectLst/>
                <a:latin typeface="Fira Code" panose="020B0809050000020004" pitchFamily="49" charset="0"/>
              </a:rPr>
              <a:t>, </a:t>
            </a:r>
            <a:r>
              <a:rPr lang="en-IN" sz="900" b="0" dirty="0" err="1">
                <a:solidFill>
                  <a:srgbClr val="E06C75"/>
                </a:solidFill>
                <a:effectLst/>
                <a:latin typeface="Fira Code" panose="020B0809050000020004" pitchFamily="49" charset="0"/>
              </a:rPr>
              <a:t>blockDim</a:t>
            </a:r>
            <a:r>
              <a:rPr lang="en-IN" sz="900" b="0" dirty="0" err="1">
                <a:solidFill>
                  <a:srgbClr val="ABB2BF"/>
                </a:solidFill>
                <a:effectLst/>
                <a:latin typeface="Fira Code" panose="020B0809050000020004" pitchFamily="49" charset="0"/>
              </a:rPr>
              <a:t>.</a:t>
            </a:r>
            <a:r>
              <a:rPr lang="en-IN" sz="900" b="0" dirty="0" err="1">
                <a:solidFill>
                  <a:srgbClr val="E06C75"/>
                </a:solidFill>
                <a:effectLst/>
                <a:latin typeface="Fira Code" panose="020B0809050000020004" pitchFamily="49" charset="0"/>
              </a:rPr>
              <a:t>x</a:t>
            </a:r>
            <a:r>
              <a:rPr lang="en-IN" sz="900" b="0" dirty="0">
                <a:solidFill>
                  <a:srgbClr val="ABB2BF"/>
                </a:solidFill>
                <a:effectLst/>
                <a:latin typeface="Fira Code" panose="020B0809050000020004" pitchFamily="49" charset="0"/>
              </a:rPr>
              <a:t>, </a:t>
            </a:r>
            <a:r>
              <a:rPr lang="en-IN" sz="900" b="0" dirty="0" err="1">
                <a:solidFill>
                  <a:srgbClr val="E06C75"/>
                </a:solidFill>
                <a:effectLst/>
                <a:latin typeface="Fira Code" panose="020B0809050000020004" pitchFamily="49" charset="0"/>
              </a:rPr>
              <a:t>blockDim</a:t>
            </a:r>
            <a:r>
              <a:rPr lang="en-IN" sz="900" b="0" dirty="0" err="1">
                <a:solidFill>
                  <a:srgbClr val="ABB2BF"/>
                </a:solidFill>
                <a:effectLst/>
                <a:latin typeface="Fira Code" panose="020B0809050000020004" pitchFamily="49" charset="0"/>
              </a:rPr>
              <a:t>.</a:t>
            </a:r>
            <a:r>
              <a:rPr lang="en-IN" sz="900" b="0" dirty="0" err="1">
                <a:solidFill>
                  <a:srgbClr val="E06C75"/>
                </a:solidFill>
                <a:effectLst/>
                <a:latin typeface="Fira Code" panose="020B0809050000020004" pitchFamily="49" charset="0"/>
              </a:rPr>
              <a:t>y</a:t>
            </a:r>
            <a:r>
              <a:rPr lang="en-IN" sz="900" b="0" dirty="0">
                <a:solidFill>
                  <a:srgbClr val="ABB2BF"/>
                </a:solidFill>
                <a:effectLst/>
                <a:latin typeface="Fira Code" panose="020B0809050000020004" pitchFamily="49" charset="0"/>
              </a:rPr>
              <a:t>, </a:t>
            </a:r>
            <a:r>
              <a:rPr lang="en-IN" sz="900" b="0" dirty="0" err="1">
                <a:solidFill>
                  <a:srgbClr val="E06C75"/>
                </a:solidFill>
                <a:effectLst/>
                <a:latin typeface="Fira Code" panose="020B0809050000020004" pitchFamily="49" charset="0"/>
              </a:rPr>
              <a:t>blockDim</a:t>
            </a:r>
            <a:r>
              <a:rPr lang="en-IN" sz="900" b="0" dirty="0" err="1">
                <a:solidFill>
                  <a:srgbClr val="ABB2BF"/>
                </a:solidFill>
                <a:effectLst/>
                <a:latin typeface="Fira Code" panose="020B0809050000020004" pitchFamily="49" charset="0"/>
              </a:rPr>
              <a:t>.</a:t>
            </a:r>
            <a:r>
              <a:rPr lang="en-IN" sz="900" b="0" dirty="0" err="1">
                <a:solidFill>
                  <a:srgbClr val="E06C75"/>
                </a:solidFill>
                <a:effectLst/>
                <a:latin typeface="Fira Code" panose="020B0809050000020004" pitchFamily="49" charset="0"/>
              </a:rPr>
              <a:t>z</a:t>
            </a:r>
            <a:r>
              <a:rPr lang="en-IN" sz="900" b="0" dirty="0" err="1">
                <a:solidFill>
                  <a:srgbClr val="ABB2BF"/>
                </a:solidFill>
                <a:effectLst/>
                <a:latin typeface="Fira Code" panose="020B0809050000020004" pitchFamily="49" charset="0"/>
              </a:rPr>
              <a:t>,</a:t>
            </a:r>
            <a:r>
              <a:rPr lang="en-IN" sz="900" b="0" dirty="0" err="1">
                <a:solidFill>
                  <a:srgbClr val="E06C75"/>
                </a:solidFill>
                <a:effectLst/>
                <a:latin typeface="Fira Code" panose="020B0809050000020004" pitchFamily="49" charset="0"/>
              </a:rPr>
              <a:t>gridDim</a:t>
            </a:r>
            <a:r>
              <a:rPr lang="en-IN" sz="900" b="0" dirty="0" err="1">
                <a:solidFill>
                  <a:srgbClr val="ABB2BF"/>
                </a:solidFill>
                <a:effectLst/>
                <a:latin typeface="Fira Code" panose="020B0809050000020004" pitchFamily="49" charset="0"/>
              </a:rPr>
              <a:t>.</a:t>
            </a:r>
            <a:r>
              <a:rPr lang="en-IN" sz="900" b="0" dirty="0" err="1">
                <a:solidFill>
                  <a:srgbClr val="E06C75"/>
                </a:solidFill>
                <a:effectLst/>
                <a:latin typeface="Fira Code" panose="020B0809050000020004" pitchFamily="49" charset="0"/>
              </a:rPr>
              <a:t>x</a:t>
            </a:r>
            <a:r>
              <a:rPr lang="en-IN" sz="900" b="0" dirty="0">
                <a:solidFill>
                  <a:srgbClr val="ABB2BF"/>
                </a:solidFill>
                <a:effectLst/>
                <a:latin typeface="Fira Code" panose="020B0809050000020004" pitchFamily="49" charset="0"/>
              </a:rPr>
              <a:t>, </a:t>
            </a:r>
            <a:r>
              <a:rPr lang="en-IN" sz="900" b="0" dirty="0" err="1">
                <a:solidFill>
                  <a:srgbClr val="E06C75"/>
                </a:solidFill>
                <a:effectLst/>
                <a:latin typeface="Fira Code" panose="020B0809050000020004" pitchFamily="49" charset="0"/>
              </a:rPr>
              <a:t>gridDim</a:t>
            </a:r>
            <a:r>
              <a:rPr lang="en-IN" sz="900" b="0" dirty="0" err="1">
                <a:solidFill>
                  <a:srgbClr val="ABB2BF"/>
                </a:solidFill>
                <a:effectLst/>
                <a:latin typeface="Fira Code" panose="020B0809050000020004" pitchFamily="49" charset="0"/>
              </a:rPr>
              <a:t>.</a:t>
            </a:r>
            <a:r>
              <a:rPr lang="en-IN" sz="900" b="0" dirty="0" err="1">
                <a:solidFill>
                  <a:srgbClr val="E06C75"/>
                </a:solidFill>
                <a:effectLst/>
                <a:latin typeface="Fira Code" panose="020B0809050000020004" pitchFamily="49" charset="0"/>
              </a:rPr>
              <a:t>y</a:t>
            </a:r>
            <a:r>
              <a:rPr lang="en-IN" sz="900" b="0" dirty="0">
                <a:solidFill>
                  <a:srgbClr val="ABB2BF"/>
                </a:solidFill>
                <a:effectLst/>
                <a:latin typeface="Fira Code" panose="020B0809050000020004" pitchFamily="49" charset="0"/>
              </a:rPr>
              <a:t>, </a:t>
            </a:r>
            <a:r>
              <a:rPr lang="en-IN" sz="900" b="0" dirty="0" err="1">
                <a:solidFill>
                  <a:srgbClr val="E06C75"/>
                </a:solidFill>
                <a:effectLst/>
                <a:latin typeface="Fira Code" panose="020B0809050000020004" pitchFamily="49" charset="0"/>
              </a:rPr>
              <a:t>gridDim</a:t>
            </a:r>
            <a:r>
              <a:rPr lang="en-IN" sz="900" b="0" dirty="0" err="1">
                <a:solidFill>
                  <a:srgbClr val="ABB2BF"/>
                </a:solidFill>
                <a:effectLst/>
                <a:latin typeface="Fira Code" panose="020B0809050000020004" pitchFamily="49" charset="0"/>
              </a:rPr>
              <a:t>.</a:t>
            </a:r>
            <a:r>
              <a:rPr lang="en-IN" sz="900" b="0" dirty="0" err="1">
                <a:solidFill>
                  <a:srgbClr val="E06C75"/>
                </a:solidFill>
                <a:effectLst/>
                <a:latin typeface="Fira Code" panose="020B0809050000020004" pitchFamily="49" charset="0"/>
              </a:rPr>
              <a:t>z</a:t>
            </a:r>
            <a:r>
              <a:rPr lang="en-IN" sz="900" b="0" dirty="0">
                <a:solidFill>
                  <a:srgbClr val="ABB2BF"/>
                </a:solidFill>
                <a:effectLst/>
                <a:latin typeface="Fira Code" panose="020B0809050000020004" pitchFamily="49" charset="0"/>
              </a:rPr>
              <a:t>);</a:t>
            </a:r>
          </a:p>
          <a:p>
            <a:r>
              <a:rPr lang="en-IN" sz="900" b="0" dirty="0">
                <a:solidFill>
                  <a:srgbClr val="ABB2BF"/>
                </a:solidFill>
                <a:effectLst/>
                <a:latin typeface="Fira Code" panose="020B0809050000020004" pitchFamily="49" charset="0"/>
              </a:rPr>
              <a:t>}</a:t>
            </a:r>
          </a:p>
          <a:p>
            <a:br>
              <a:rPr lang="en-IN" sz="900" b="0" dirty="0">
                <a:solidFill>
                  <a:srgbClr val="ABB2BF"/>
                </a:solidFill>
                <a:effectLst/>
                <a:latin typeface="Fira Code" panose="020B0809050000020004" pitchFamily="49" charset="0"/>
              </a:rPr>
            </a:br>
            <a:r>
              <a:rPr lang="en-IN" sz="900" b="0" i="1" dirty="0">
                <a:solidFill>
                  <a:srgbClr val="5C6370"/>
                </a:solidFill>
                <a:effectLst/>
                <a:latin typeface="Fira Code" panose="020B0809050000020004" pitchFamily="49" charset="0"/>
              </a:rPr>
              <a:t>//Host code</a:t>
            </a:r>
            <a:endParaRPr lang="en-IN" sz="900" b="0" dirty="0">
              <a:solidFill>
                <a:srgbClr val="ABB2BF"/>
              </a:solidFill>
              <a:effectLst/>
              <a:latin typeface="Fira Code" panose="020B0809050000020004" pitchFamily="49" charset="0"/>
            </a:endParaRPr>
          </a:p>
          <a:p>
            <a:r>
              <a:rPr lang="en-IN" sz="900" b="0" dirty="0">
                <a:solidFill>
                  <a:srgbClr val="C678DD"/>
                </a:solidFill>
                <a:effectLst/>
                <a:latin typeface="Fira Code" panose="020B0809050000020004" pitchFamily="49" charset="0"/>
              </a:rPr>
              <a:t>int</a:t>
            </a:r>
            <a:r>
              <a:rPr lang="en-IN" sz="900" b="0" dirty="0">
                <a:solidFill>
                  <a:srgbClr val="ABB2BF"/>
                </a:solidFill>
                <a:effectLst/>
                <a:latin typeface="Fira Code" panose="020B0809050000020004" pitchFamily="49" charset="0"/>
              </a:rPr>
              <a:t> </a:t>
            </a:r>
            <a:r>
              <a:rPr lang="en-IN" sz="900" b="0" dirty="0">
                <a:solidFill>
                  <a:srgbClr val="61AFEF"/>
                </a:solidFill>
                <a:effectLst/>
                <a:latin typeface="Fira Code" panose="020B0809050000020004" pitchFamily="49" charset="0"/>
              </a:rPr>
              <a:t>main</a:t>
            </a:r>
            <a:r>
              <a:rPr lang="en-IN" sz="900" b="0" dirty="0">
                <a:solidFill>
                  <a:srgbClr val="ABB2BF"/>
                </a:solidFill>
                <a:effectLst/>
                <a:latin typeface="Fira Code" panose="020B0809050000020004" pitchFamily="49" charset="0"/>
              </a:rPr>
              <a:t>() {</a:t>
            </a:r>
          </a:p>
          <a:p>
            <a:br>
              <a:rPr lang="en-IN" sz="900" b="0" dirty="0">
                <a:solidFill>
                  <a:srgbClr val="ABB2BF"/>
                </a:solidFill>
                <a:effectLst/>
                <a:latin typeface="Fira Code" panose="020B0809050000020004" pitchFamily="49" charset="0"/>
              </a:rPr>
            </a:br>
            <a:r>
              <a:rPr lang="en-IN" sz="900" b="0" dirty="0">
                <a:solidFill>
                  <a:srgbClr val="ABB2BF"/>
                </a:solidFill>
                <a:effectLst/>
                <a:latin typeface="Fira Code" panose="020B0809050000020004" pitchFamily="49" charset="0"/>
              </a:rPr>
              <a:t>    </a:t>
            </a:r>
            <a:r>
              <a:rPr lang="en-IN" sz="900" b="0" dirty="0">
                <a:solidFill>
                  <a:srgbClr val="C678DD"/>
                </a:solidFill>
                <a:effectLst/>
                <a:latin typeface="Fira Code" panose="020B0809050000020004" pitchFamily="49" charset="0"/>
              </a:rPr>
              <a:t>int</a:t>
            </a:r>
            <a:r>
              <a:rPr lang="en-IN" sz="900" b="0" dirty="0">
                <a:solidFill>
                  <a:srgbClr val="ABB2BF"/>
                </a:solidFill>
                <a:effectLst/>
                <a:latin typeface="Fira Code" panose="020B0809050000020004" pitchFamily="49" charset="0"/>
              </a:rPr>
              <a:t> </a:t>
            </a:r>
            <a:r>
              <a:rPr lang="en-IN" sz="900" b="0" dirty="0" err="1">
                <a:solidFill>
                  <a:srgbClr val="E06C75"/>
                </a:solidFill>
                <a:effectLst/>
                <a:latin typeface="Fira Code" panose="020B0809050000020004" pitchFamily="49" charset="0"/>
              </a:rPr>
              <a:t>nx</a:t>
            </a:r>
            <a:r>
              <a:rPr lang="en-IN" sz="900" b="0" dirty="0">
                <a:solidFill>
                  <a:srgbClr val="ABB2BF"/>
                </a:solidFill>
                <a:effectLst/>
                <a:latin typeface="Fira Code" panose="020B0809050000020004" pitchFamily="49" charset="0"/>
              </a:rPr>
              <a:t>, </a:t>
            </a:r>
            <a:r>
              <a:rPr lang="en-IN" sz="900" b="0" dirty="0" err="1">
                <a:solidFill>
                  <a:srgbClr val="E06C75"/>
                </a:solidFill>
                <a:effectLst/>
                <a:latin typeface="Fira Code" panose="020B0809050000020004" pitchFamily="49" charset="0"/>
              </a:rPr>
              <a:t>ny</a:t>
            </a:r>
            <a:r>
              <a:rPr lang="en-IN" sz="900" b="0" dirty="0">
                <a:solidFill>
                  <a:srgbClr val="ABB2BF"/>
                </a:solidFill>
                <a:effectLst/>
                <a:latin typeface="Fira Code" panose="020B0809050000020004" pitchFamily="49" charset="0"/>
              </a:rPr>
              <a:t>;</a:t>
            </a:r>
          </a:p>
          <a:p>
            <a:br>
              <a:rPr lang="en-IN" sz="900" b="0" dirty="0">
                <a:solidFill>
                  <a:srgbClr val="ABB2BF"/>
                </a:solidFill>
                <a:effectLst/>
                <a:latin typeface="Fira Code" panose="020B0809050000020004" pitchFamily="49" charset="0"/>
              </a:rPr>
            </a:br>
            <a:r>
              <a:rPr lang="en-IN" sz="900" b="0" dirty="0">
                <a:solidFill>
                  <a:srgbClr val="ABB2BF"/>
                </a:solidFill>
                <a:effectLst/>
                <a:latin typeface="Fira Code" panose="020B0809050000020004" pitchFamily="49" charset="0"/>
              </a:rPr>
              <a:t>    </a:t>
            </a:r>
            <a:r>
              <a:rPr lang="en-IN" sz="900" b="0" dirty="0" err="1">
                <a:solidFill>
                  <a:srgbClr val="E06C75"/>
                </a:solidFill>
                <a:effectLst/>
                <a:latin typeface="Fira Code" panose="020B0809050000020004" pitchFamily="49" charset="0"/>
              </a:rPr>
              <a:t>nx</a:t>
            </a:r>
            <a:r>
              <a:rPr lang="en-IN" sz="900" b="0" dirty="0">
                <a:solidFill>
                  <a:srgbClr val="ABB2BF"/>
                </a:solidFill>
                <a:effectLst/>
                <a:latin typeface="Fira Code" panose="020B0809050000020004" pitchFamily="49" charset="0"/>
              </a:rPr>
              <a:t> </a:t>
            </a:r>
            <a:r>
              <a:rPr lang="en-IN" sz="900" b="0" dirty="0">
                <a:solidFill>
                  <a:srgbClr val="C678DD"/>
                </a:solidFill>
                <a:effectLst/>
                <a:latin typeface="Fira Code" panose="020B0809050000020004" pitchFamily="49" charset="0"/>
              </a:rPr>
              <a:t>=</a:t>
            </a:r>
            <a:r>
              <a:rPr lang="en-IN" sz="900" b="0" dirty="0">
                <a:solidFill>
                  <a:srgbClr val="ABB2BF"/>
                </a:solidFill>
                <a:effectLst/>
                <a:latin typeface="Fira Code" panose="020B0809050000020004" pitchFamily="49" charset="0"/>
              </a:rPr>
              <a:t> </a:t>
            </a:r>
            <a:r>
              <a:rPr lang="en-IN" sz="900" b="0" dirty="0">
                <a:solidFill>
                  <a:srgbClr val="D19A66"/>
                </a:solidFill>
                <a:effectLst/>
                <a:latin typeface="Fira Code" panose="020B0809050000020004" pitchFamily="49" charset="0"/>
              </a:rPr>
              <a:t>16</a:t>
            </a:r>
            <a:r>
              <a:rPr lang="en-IN" sz="900" b="0" dirty="0">
                <a:solidFill>
                  <a:srgbClr val="ABB2BF"/>
                </a:solidFill>
                <a:effectLst/>
                <a:latin typeface="Fira Code" panose="020B0809050000020004" pitchFamily="49" charset="0"/>
              </a:rPr>
              <a:t>;</a:t>
            </a:r>
          </a:p>
          <a:p>
            <a:r>
              <a:rPr lang="en-IN" sz="900" b="0" dirty="0">
                <a:solidFill>
                  <a:srgbClr val="ABB2BF"/>
                </a:solidFill>
                <a:effectLst/>
                <a:latin typeface="Fira Code" panose="020B0809050000020004" pitchFamily="49" charset="0"/>
              </a:rPr>
              <a:t>    </a:t>
            </a:r>
            <a:r>
              <a:rPr lang="en-IN" sz="900" b="0" dirty="0" err="1">
                <a:solidFill>
                  <a:srgbClr val="E06C75"/>
                </a:solidFill>
                <a:effectLst/>
                <a:latin typeface="Fira Code" panose="020B0809050000020004" pitchFamily="49" charset="0"/>
              </a:rPr>
              <a:t>ny</a:t>
            </a:r>
            <a:r>
              <a:rPr lang="en-IN" sz="900" b="0" dirty="0">
                <a:solidFill>
                  <a:srgbClr val="ABB2BF"/>
                </a:solidFill>
                <a:effectLst/>
                <a:latin typeface="Fira Code" panose="020B0809050000020004" pitchFamily="49" charset="0"/>
              </a:rPr>
              <a:t> </a:t>
            </a:r>
            <a:r>
              <a:rPr lang="en-IN" sz="900" b="0" dirty="0">
                <a:solidFill>
                  <a:srgbClr val="C678DD"/>
                </a:solidFill>
                <a:effectLst/>
                <a:latin typeface="Fira Code" panose="020B0809050000020004" pitchFamily="49" charset="0"/>
              </a:rPr>
              <a:t>=</a:t>
            </a:r>
            <a:r>
              <a:rPr lang="en-IN" sz="900" b="0" dirty="0">
                <a:solidFill>
                  <a:srgbClr val="ABB2BF"/>
                </a:solidFill>
                <a:effectLst/>
                <a:latin typeface="Fira Code" panose="020B0809050000020004" pitchFamily="49" charset="0"/>
              </a:rPr>
              <a:t> </a:t>
            </a:r>
            <a:r>
              <a:rPr lang="en-IN" sz="900" b="0" dirty="0">
                <a:solidFill>
                  <a:srgbClr val="D19A66"/>
                </a:solidFill>
                <a:effectLst/>
                <a:latin typeface="Fira Code" panose="020B0809050000020004" pitchFamily="49" charset="0"/>
              </a:rPr>
              <a:t>16</a:t>
            </a:r>
            <a:r>
              <a:rPr lang="en-IN" sz="900" b="0" dirty="0">
                <a:solidFill>
                  <a:srgbClr val="ABB2BF"/>
                </a:solidFill>
                <a:effectLst/>
                <a:latin typeface="Fira Code" panose="020B0809050000020004" pitchFamily="49" charset="0"/>
              </a:rPr>
              <a:t>;</a:t>
            </a:r>
          </a:p>
          <a:p>
            <a:br>
              <a:rPr lang="en-IN" sz="900" b="0" dirty="0">
                <a:solidFill>
                  <a:srgbClr val="ABB2BF"/>
                </a:solidFill>
                <a:effectLst/>
                <a:latin typeface="Fira Code" panose="020B0809050000020004" pitchFamily="49" charset="0"/>
              </a:rPr>
            </a:br>
            <a:r>
              <a:rPr lang="en-IN" sz="900" b="0" dirty="0">
                <a:solidFill>
                  <a:srgbClr val="ABB2BF"/>
                </a:solidFill>
                <a:effectLst/>
                <a:latin typeface="Fira Code" panose="020B0809050000020004" pitchFamily="49" charset="0"/>
              </a:rPr>
              <a:t>    </a:t>
            </a:r>
            <a:r>
              <a:rPr lang="en-IN" sz="900" b="0" dirty="0">
                <a:solidFill>
                  <a:srgbClr val="E5C07B"/>
                </a:solidFill>
                <a:effectLst/>
                <a:latin typeface="Fira Code" panose="020B0809050000020004" pitchFamily="49" charset="0"/>
              </a:rPr>
              <a:t>dim3</a:t>
            </a:r>
            <a:r>
              <a:rPr lang="en-IN" sz="900" b="0" dirty="0">
                <a:solidFill>
                  <a:srgbClr val="ABB2BF"/>
                </a:solidFill>
                <a:effectLst/>
                <a:latin typeface="Fira Code" panose="020B0809050000020004" pitchFamily="49" charset="0"/>
              </a:rPr>
              <a:t> </a:t>
            </a:r>
            <a:r>
              <a:rPr lang="en-IN" sz="900" b="0" dirty="0">
                <a:solidFill>
                  <a:srgbClr val="E06C75"/>
                </a:solidFill>
                <a:effectLst/>
                <a:latin typeface="Fira Code" panose="020B0809050000020004" pitchFamily="49" charset="0"/>
              </a:rPr>
              <a:t>block</a:t>
            </a:r>
            <a:r>
              <a:rPr lang="en-IN" sz="900" b="0" dirty="0">
                <a:solidFill>
                  <a:srgbClr val="ABB2BF"/>
                </a:solidFill>
                <a:effectLst/>
                <a:latin typeface="Fira Code" panose="020B0809050000020004" pitchFamily="49" charset="0"/>
              </a:rPr>
              <a:t>(</a:t>
            </a:r>
            <a:r>
              <a:rPr lang="en-IN" sz="900" b="0" dirty="0">
                <a:solidFill>
                  <a:srgbClr val="D19A66"/>
                </a:solidFill>
                <a:effectLst/>
                <a:latin typeface="Fira Code" panose="020B0809050000020004" pitchFamily="49" charset="0"/>
              </a:rPr>
              <a:t>8</a:t>
            </a:r>
            <a:r>
              <a:rPr lang="en-IN" sz="900" b="0" dirty="0">
                <a:solidFill>
                  <a:srgbClr val="ABB2BF"/>
                </a:solidFill>
                <a:effectLst/>
                <a:latin typeface="Fira Code" panose="020B0809050000020004" pitchFamily="49" charset="0"/>
              </a:rPr>
              <a:t>, </a:t>
            </a:r>
            <a:r>
              <a:rPr lang="en-IN" sz="900" b="0" dirty="0">
                <a:solidFill>
                  <a:srgbClr val="D19A66"/>
                </a:solidFill>
                <a:effectLst/>
                <a:latin typeface="Fira Code" panose="020B0809050000020004" pitchFamily="49" charset="0"/>
              </a:rPr>
              <a:t>8</a:t>
            </a:r>
            <a:r>
              <a:rPr lang="en-IN" sz="900" b="0" dirty="0">
                <a:solidFill>
                  <a:srgbClr val="ABB2BF"/>
                </a:solidFill>
                <a:effectLst/>
                <a:latin typeface="Fira Code" panose="020B0809050000020004" pitchFamily="49" charset="0"/>
              </a:rPr>
              <a:t>);</a:t>
            </a:r>
          </a:p>
          <a:p>
            <a:r>
              <a:rPr lang="en-IN" sz="900" b="0" dirty="0">
                <a:solidFill>
                  <a:srgbClr val="ABB2BF"/>
                </a:solidFill>
                <a:effectLst/>
                <a:latin typeface="Fira Code" panose="020B0809050000020004" pitchFamily="49" charset="0"/>
              </a:rPr>
              <a:t>    </a:t>
            </a:r>
            <a:r>
              <a:rPr lang="en-IN" sz="900" b="0" dirty="0">
                <a:solidFill>
                  <a:srgbClr val="E5C07B"/>
                </a:solidFill>
                <a:effectLst/>
                <a:latin typeface="Fira Code" panose="020B0809050000020004" pitchFamily="49" charset="0"/>
              </a:rPr>
              <a:t>dim3</a:t>
            </a:r>
            <a:r>
              <a:rPr lang="en-IN" sz="900" b="0" dirty="0">
                <a:solidFill>
                  <a:srgbClr val="ABB2BF"/>
                </a:solidFill>
                <a:effectLst/>
                <a:latin typeface="Fira Code" panose="020B0809050000020004" pitchFamily="49" charset="0"/>
              </a:rPr>
              <a:t> </a:t>
            </a:r>
            <a:r>
              <a:rPr lang="en-IN" sz="900" b="0" dirty="0">
                <a:solidFill>
                  <a:srgbClr val="E06C75"/>
                </a:solidFill>
                <a:effectLst/>
                <a:latin typeface="Fira Code" panose="020B0809050000020004" pitchFamily="49" charset="0"/>
              </a:rPr>
              <a:t>grid</a:t>
            </a:r>
            <a:r>
              <a:rPr lang="en-IN" sz="900" b="0" dirty="0">
                <a:solidFill>
                  <a:srgbClr val="ABB2BF"/>
                </a:solidFill>
                <a:effectLst/>
                <a:latin typeface="Fira Code" panose="020B0809050000020004" pitchFamily="49" charset="0"/>
              </a:rPr>
              <a:t>(</a:t>
            </a:r>
            <a:r>
              <a:rPr lang="en-IN" sz="900" b="0" dirty="0" err="1">
                <a:solidFill>
                  <a:srgbClr val="E06C75"/>
                </a:solidFill>
                <a:effectLst/>
                <a:latin typeface="Fira Code" panose="020B0809050000020004" pitchFamily="49" charset="0"/>
              </a:rPr>
              <a:t>nx</a:t>
            </a:r>
            <a:r>
              <a:rPr lang="en-IN" sz="900" b="0" dirty="0">
                <a:solidFill>
                  <a:srgbClr val="C678DD"/>
                </a:solidFill>
                <a:effectLst/>
                <a:latin typeface="Fira Code" panose="020B0809050000020004" pitchFamily="49" charset="0"/>
              </a:rPr>
              <a:t>/</a:t>
            </a:r>
            <a:r>
              <a:rPr lang="en-IN" sz="900" b="0" dirty="0" err="1">
                <a:solidFill>
                  <a:srgbClr val="E06C75"/>
                </a:solidFill>
                <a:effectLst/>
                <a:latin typeface="Fira Code" panose="020B0809050000020004" pitchFamily="49" charset="0"/>
              </a:rPr>
              <a:t>block</a:t>
            </a:r>
            <a:r>
              <a:rPr lang="en-IN" sz="900" b="0" dirty="0" err="1">
                <a:solidFill>
                  <a:srgbClr val="ABB2BF"/>
                </a:solidFill>
                <a:effectLst/>
                <a:latin typeface="Fira Code" panose="020B0809050000020004" pitchFamily="49" charset="0"/>
              </a:rPr>
              <a:t>.</a:t>
            </a:r>
            <a:r>
              <a:rPr lang="en-IN" sz="900" b="0" dirty="0" err="1">
                <a:solidFill>
                  <a:srgbClr val="E06C75"/>
                </a:solidFill>
                <a:effectLst/>
                <a:latin typeface="Fira Code" panose="020B0809050000020004" pitchFamily="49" charset="0"/>
              </a:rPr>
              <a:t>x</a:t>
            </a:r>
            <a:r>
              <a:rPr lang="en-IN" sz="900" b="0" dirty="0">
                <a:solidFill>
                  <a:srgbClr val="ABB2BF"/>
                </a:solidFill>
                <a:effectLst/>
                <a:latin typeface="Fira Code" panose="020B0809050000020004" pitchFamily="49" charset="0"/>
              </a:rPr>
              <a:t>, </a:t>
            </a:r>
            <a:r>
              <a:rPr lang="en-IN" sz="900" b="0" dirty="0" err="1">
                <a:solidFill>
                  <a:srgbClr val="E06C75"/>
                </a:solidFill>
                <a:effectLst/>
                <a:latin typeface="Fira Code" panose="020B0809050000020004" pitchFamily="49" charset="0"/>
              </a:rPr>
              <a:t>ny</a:t>
            </a:r>
            <a:r>
              <a:rPr lang="en-IN" sz="900" b="0" dirty="0">
                <a:solidFill>
                  <a:srgbClr val="C678DD"/>
                </a:solidFill>
                <a:effectLst/>
                <a:latin typeface="Fira Code" panose="020B0809050000020004" pitchFamily="49" charset="0"/>
              </a:rPr>
              <a:t>/</a:t>
            </a:r>
            <a:r>
              <a:rPr lang="en-IN" sz="900" b="0" dirty="0" err="1">
                <a:solidFill>
                  <a:srgbClr val="E06C75"/>
                </a:solidFill>
                <a:effectLst/>
                <a:latin typeface="Fira Code" panose="020B0809050000020004" pitchFamily="49" charset="0"/>
              </a:rPr>
              <a:t>block</a:t>
            </a:r>
            <a:r>
              <a:rPr lang="en-IN" sz="900" b="0" dirty="0" err="1">
                <a:solidFill>
                  <a:srgbClr val="ABB2BF"/>
                </a:solidFill>
                <a:effectLst/>
                <a:latin typeface="Fira Code" panose="020B0809050000020004" pitchFamily="49" charset="0"/>
              </a:rPr>
              <a:t>.</a:t>
            </a:r>
            <a:r>
              <a:rPr lang="en-IN" sz="900" b="0" dirty="0" err="1">
                <a:solidFill>
                  <a:srgbClr val="E06C75"/>
                </a:solidFill>
                <a:effectLst/>
                <a:latin typeface="Fira Code" panose="020B0809050000020004" pitchFamily="49" charset="0"/>
              </a:rPr>
              <a:t>y</a:t>
            </a:r>
            <a:r>
              <a:rPr lang="en-IN" sz="900" b="0" dirty="0">
                <a:solidFill>
                  <a:srgbClr val="ABB2BF"/>
                </a:solidFill>
                <a:effectLst/>
                <a:latin typeface="Fira Code" panose="020B0809050000020004" pitchFamily="49" charset="0"/>
              </a:rPr>
              <a:t>);</a:t>
            </a:r>
          </a:p>
          <a:p>
            <a:br>
              <a:rPr lang="en-IN" sz="900" b="0" dirty="0">
                <a:solidFill>
                  <a:srgbClr val="ABB2BF"/>
                </a:solidFill>
                <a:effectLst/>
                <a:latin typeface="Fira Code" panose="020B0809050000020004" pitchFamily="49" charset="0"/>
              </a:rPr>
            </a:br>
            <a:r>
              <a:rPr lang="en-IN" sz="900" b="0" dirty="0">
                <a:solidFill>
                  <a:srgbClr val="ABB2BF"/>
                </a:solidFill>
                <a:effectLst/>
                <a:latin typeface="Fira Code" panose="020B0809050000020004" pitchFamily="49" charset="0"/>
              </a:rPr>
              <a:t>    </a:t>
            </a:r>
            <a:r>
              <a:rPr lang="en-IN" sz="900" b="0" dirty="0" err="1">
                <a:solidFill>
                  <a:srgbClr val="61AFEF"/>
                </a:solidFill>
                <a:effectLst/>
                <a:latin typeface="Fira Code" panose="020B0809050000020004" pitchFamily="49" charset="0"/>
              </a:rPr>
              <a:t>print_details</a:t>
            </a:r>
            <a:r>
              <a:rPr lang="en-IN" sz="900" b="0" dirty="0">
                <a:solidFill>
                  <a:srgbClr val="ABB2BF"/>
                </a:solidFill>
                <a:effectLst/>
                <a:latin typeface="Fira Code" panose="020B0809050000020004" pitchFamily="49" charset="0"/>
              </a:rPr>
              <a:t> </a:t>
            </a:r>
            <a:r>
              <a:rPr lang="en-IN" sz="900" b="0" dirty="0">
                <a:solidFill>
                  <a:srgbClr val="C678DD"/>
                </a:solidFill>
                <a:effectLst/>
                <a:latin typeface="Fira Code" panose="020B0809050000020004" pitchFamily="49" charset="0"/>
              </a:rPr>
              <a:t>&lt;&lt;</a:t>
            </a:r>
            <a:r>
              <a:rPr lang="en-IN" sz="900" b="0" dirty="0">
                <a:solidFill>
                  <a:srgbClr val="ABB2BF"/>
                </a:solidFill>
                <a:effectLst/>
                <a:latin typeface="Fira Code" panose="020B0809050000020004" pitchFamily="49" charset="0"/>
              </a:rPr>
              <a:t> </a:t>
            </a:r>
            <a:r>
              <a:rPr lang="en-IN" sz="900" b="0" dirty="0">
                <a:solidFill>
                  <a:srgbClr val="C678DD"/>
                </a:solidFill>
                <a:effectLst/>
                <a:latin typeface="Fira Code" panose="020B0809050000020004" pitchFamily="49" charset="0"/>
              </a:rPr>
              <a:t>&lt;</a:t>
            </a:r>
            <a:r>
              <a:rPr lang="en-IN" sz="900" b="0" dirty="0">
                <a:solidFill>
                  <a:srgbClr val="E06C75"/>
                </a:solidFill>
                <a:effectLst/>
                <a:latin typeface="Fira Code" panose="020B0809050000020004" pitchFamily="49" charset="0"/>
              </a:rPr>
              <a:t>grid</a:t>
            </a:r>
            <a:r>
              <a:rPr lang="en-IN" sz="900" b="0" dirty="0">
                <a:solidFill>
                  <a:srgbClr val="ABB2BF"/>
                </a:solidFill>
                <a:effectLst/>
                <a:latin typeface="Fira Code" panose="020B0809050000020004" pitchFamily="49" charset="0"/>
              </a:rPr>
              <a:t>, </a:t>
            </a:r>
            <a:r>
              <a:rPr lang="en-IN" sz="900" b="0" dirty="0">
                <a:solidFill>
                  <a:srgbClr val="E06C75"/>
                </a:solidFill>
                <a:effectLst/>
                <a:latin typeface="Fira Code" panose="020B0809050000020004" pitchFamily="49" charset="0"/>
              </a:rPr>
              <a:t>block</a:t>
            </a:r>
            <a:r>
              <a:rPr lang="en-IN" sz="900" b="0" dirty="0">
                <a:solidFill>
                  <a:srgbClr val="ABB2BF"/>
                </a:solidFill>
                <a:effectLst/>
                <a:latin typeface="Fira Code" panose="020B0809050000020004" pitchFamily="49" charset="0"/>
              </a:rPr>
              <a:t> </a:t>
            </a:r>
            <a:r>
              <a:rPr lang="en-IN" sz="900" b="0" dirty="0">
                <a:solidFill>
                  <a:srgbClr val="C678DD"/>
                </a:solidFill>
                <a:effectLst/>
                <a:latin typeface="Fira Code" panose="020B0809050000020004" pitchFamily="49" charset="0"/>
              </a:rPr>
              <a:t>&gt;&gt;</a:t>
            </a:r>
            <a:r>
              <a:rPr lang="en-IN" sz="900" b="0" dirty="0">
                <a:solidFill>
                  <a:srgbClr val="ABB2BF"/>
                </a:solidFill>
                <a:effectLst/>
                <a:latin typeface="Fira Code" panose="020B0809050000020004" pitchFamily="49" charset="0"/>
              </a:rPr>
              <a:t> </a:t>
            </a:r>
            <a:r>
              <a:rPr lang="en-IN" sz="900" b="0" dirty="0">
                <a:solidFill>
                  <a:srgbClr val="C678DD"/>
                </a:solidFill>
                <a:effectLst/>
                <a:latin typeface="Fira Code" panose="020B0809050000020004" pitchFamily="49" charset="0"/>
              </a:rPr>
              <a:t>&gt;</a:t>
            </a:r>
            <a:r>
              <a:rPr lang="en-IN" sz="900" b="0" dirty="0">
                <a:solidFill>
                  <a:srgbClr val="ABB2BF"/>
                </a:solidFill>
                <a:effectLst/>
                <a:latin typeface="Fira Code" panose="020B0809050000020004" pitchFamily="49" charset="0"/>
              </a:rPr>
              <a:t> ();</a:t>
            </a:r>
            <a:r>
              <a:rPr lang="en-IN" sz="900" b="0" i="1" dirty="0">
                <a:solidFill>
                  <a:srgbClr val="5C6370"/>
                </a:solidFill>
                <a:effectLst/>
                <a:latin typeface="Fira Code" panose="020B0809050000020004" pitchFamily="49" charset="0"/>
              </a:rPr>
              <a:t> // async call</a:t>
            </a:r>
            <a:endParaRPr lang="en-IN" sz="900" b="0" dirty="0">
              <a:solidFill>
                <a:srgbClr val="ABB2BF"/>
              </a:solidFill>
              <a:effectLst/>
              <a:latin typeface="Fira Code" panose="020B0809050000020004" pitchFamily="49" charset="0"/>
            </a:endParaRPr>
          </a:p>
          <a:p>
            <a:r>
              <a:rPr lang="en-IN" sz="900" b="0" dirty="0">
                <a:solidFill>
                  <a:srgbClr val="ABB2BF"/>
                </a:solidFill>
                <a:effectLst/>
                <a:latin typeface="Fira Code" panose="020B0809050000020004" pitchFamily="49" charset="0"/>
              </a:rPr>
              <a:t>    </a:t>
            </a:r>
            <a:r>
              <a:rPr lang="en-IN" sz="900" b="0" dirty="0" err="1">
                <a:solidFill>
                  <a:srgbClr val="61AFEF"/>
                </a:solidFill>
                <a:effectLst/>
                <a:latin typeface="Fira Code" panose="020B0809050000020004" pitchFamily="49" charset="0"/>
              </a:rPr>
              <a:t>printf</a:t>
            </a:r>
            <a:r>
              <a:rPr lang="en-IN" sz="900" b="0" dirty="0">
                <a:solidFill>
                  <a:srgbClr val="ABB2BF"/>
                </a:solidFill>
                <a:effectLst/>
                <a:latin typeface="Fira Code" panose="020B0809050000020004" pitchFamily="49" charset="0"/>
              </a:rPr>
              <a:t>(</a:t>
            </a:r>
            <a:r>
              <a:rPr lang="en-IN" sz="900" b="0" dirty="0">
                <a:solidFill>
                  <a:srgbClr val="98C379"/>
                </a:solidFill>
                <a:effectLst/>
                <a:latin typeface="Fira Code" panose="020B0809050000020004" pitchFamily="49" charset="0"/>
              </a:rPr>
              <a:t>"Hello from CPU </a:t>
            </a:r>
            <a:r>
              <a:rPr lang="en-IN" sz="900" b="0" dirty="0">
                <a:solidFill>
                  <a:srgbClr val="56B6C2"/>
                </a:solidFill>
                <a:effectLst/>
                <a:latin typeface="Fira Code" panose="020B0809050000020004" pitchFamily="49" charset="0"/>
              </a:rPr>
              <a:t>\n</a:t>
            </a:r>
            <a:r>
              <a:rPr lang="en-IN" sz="900" b="0" dirty="0">
                <a:solidFill>
                  <a:srgbClr val="98C379"/>
                </a:solidFill>
                <a:effectLst/>
                <a:latin typeface="Fira Code" panose="020B0809050000020004" pitchFamily="49" charset="0"/>
              </a:rPr>
              <a:t>"</a:t>
            </a:r>
            <a:r>
              <a:rPr lang="en-IN" sz="900" b="0" dirty="0">
                <a:solidFill>
                  <a:srgbClr val="ABB2BF"/>
                </a:solidFill>
                <a:effectLst/>
                <a:latin typeface="Fira Code" panose="020B0809050000020004" pitchFamily="49" charset="0"/>
              </a:rPr>
              <a:t>);</a:t>
            </a:r>
          </a:p>
          <a:p>
            <a:r>
              <a:rPr lang="en-IN" sz="900" b="0" dirty="0">
                <a:solidFill>
                  <a:srgbClr val="ABB2BF"/>
                </a:solidFill>
                <a:effectLst/>
                <a:latin typeface="Fira Code" panose="020B0809050000020004" pitchFamily="49" charset="0"/>
              </a:rPr>
              <a:t>    </a:t>
            </a:r>
            <a:r>
              <a:rPr lang="en-IN" sz="900" b="0" dirty="0" err="1">
                <a:solidFill>
                  <a:srgbClr val="61AFEF"/>
                </a:solidFill>
                <a:effectLst/>
                <a:latin typeface="Fira Code" panose="020B0809050000020004" pitchFamily="49" charset="0"/>
              </a:rPr>
              <a:t>cudaDeviceSynchronize</a:t>
            </a:r>
            <a:r>
              <a:rPr lang="en-IN" sz="900" b="0" dirty="0">
                <a:solidFill>
                  <a:srgbClr val="ABB2BF"/>
                </a:solidFill>
                <a:effectLst/>
                <a:latin typeface="Fira Code" panose="020B0809050000020004" pitchFamily="49" charset="0"/>
              </a:rPr>
              <a:t>();</a:t>
            </a:r>
            <a:br>
              <a:rPr lang="en-IN" sz="900" b="0" dirty="0">
                <a:solidFill>
                  <a:srgbClr val="ABB2BF"/>
                </a:solidFill>
                <a:effectLst/>
                <a:latin typeface="Fira Code" panose="020B0809050000020004" pitchFamily="49" charset="0"/>
              </a:rPr>
            </a:br>
            <a:r>
              <a:rPr lang="en-IN" sz="900" b="0" dirty="0">
                <a:solidFill>
                  <a:srgbClr val="ABB2BF"/>
                </a:solidFill>
                <a:effectLst/>
                <a:latin typeface="Fira Code" panose="020B0809050000020004" pitchFamily="49" charset="0"/>
              </a:rPr>
              <a:t>    </a:t>
            </a:r>
            <a:r>
              <a:rPr lang="en-IN" sz="900" b="0" dirty="0" err="1">
                <a:solidFill>
                  <a:srgbClr val="61AFEF"/>
                </a:solidFill>
                <a:effectLst/>
                <a:latin typeface="Fira Code" panose="020B0809050000020004" pitchFamily="49" charset="0"/>
              </a:rPr>
              <a:t>cudaDeviceReset</a:t>
            </a:r>
            <a:r>
              <a:rPr lang="en-IN" sz="900" b="0" dirty="0">
                <a:solidFill>
                  <a:srgbClr val="ABB2BF"/>
                </a:solidFill>
                <a:effectLst/>
                <a:latin typeface="Fira Code" panose="020B0809050000020004" pitchFamily="49" charset="0"/>
              </a:rPr>
              <a:t>();</a:t>
            </a:r>
          </a:p>
          <a:p>
            <a:r>
              <a:rPr lang="en-IN" sz="900" b="0" dirty="0">
                <a:solidFill>
                  <a:srgbClr val="ABB2BF"/>
                </a:solidFill>
                <a:effectLst/>
                <a:latin typeface="Fira Code" panose="020B0809050000020004" pitchFamily="49" charset="0"/>
              </a:rPr>
              <a:t>    </a:t>
            </a:r>
            <a:r>
              <a:rPr lang="en-IN" sz="900" b="0" dirty="0">
                <a:solidFill>
                  <a:srgbClr val="C678DD"/>
                </a:solidFill>
                <a:effectLst/>
                <a:latin typeface="Fira Code" panose="020B0809050000020004" pitchFamily="49" charset="0"/>
              </a:rPr>
              <a:t>return</a:t>
            </a:r>
            <a:r>
              <a:rPr lang="en-IN" sz="900" b="0" dirty="0">
                <a:solidFill>
                  <a:srgbClr val="ABB2BF"/>
                </a:solidFill>
                <a:effectLst/>
                <a:latin typeface="Fira Code" panose="020B0809050000020004" pitchFamily="49" charset="0"/>
              </a:rPr>
              <a:t> </a:t>
            </a:r>
            <a:r>
              <a:rPr lang="en-IN" sz="900" b="0" dirty="0">
                <a:solidFill>
                  <a:srgbClr val="D19A66"/>
                </a:solidFill>
                <a:effectLst/>
                <a:latin typeface="Fira Code" panose="020B0809050000020004" pitchFamily="49" charset="0"/>
              </a:rPr>
              <a:t>0</a:t>
            </a:r>
            <a:r>
              <a:rPr lang="en-IN" sz="900" b="0" dirty="0">
                <a:solidFill>
                  <a:srgbClr val="ABB2BF"/>
                </a:solidFill>
                <a:effectLst/>
                <a:latin typeface="Fira Code" panose="020B0809050000020004" pitchFamily="49" charset="0"/>
              </a:rPr>
              <a:t>;</a:t>
            </a:r>
          </a:p>
          <a:p>
            <a:r>
              <a:rPr lang="en-IN" sz="900" b="0" dirty="0">
                <a:solidFill>
                  <a:srgbClr val="ABB2BF"/>
                </a:solidFill>
                <a:effectLst/>
                <a:latin typeface="Fira Code" panose="020B0809050000020004" pitchFamily="49" charset="0"/>
              </a:rPr>
              <a:t>}</a:t>
            </a:r>
          </a:p>
          <a:p>
            <a:pPr algn="ctr"/>
            <a:endParaRPr lang="en-IN" sz="1000" dirty="0"/>
          </a:p>
        </p:txBody>
      </p:sp>
      <p:sp>
        <p:nvSpPr>
          <p:cNvPr id="18" name="TextBox 17">
            <a:extLst>
              <a:ext uri="{FF2B5EF4-FFF2-40B4-BE49-F238E27FC236}">
                <a16:creationId xmlns:a16="http://schemas.microsoft.com/office/drawing/2014/main" id="{EDE41B01-1551-0119-848A-EDAD101D5612}"/>
              </a:ext>
            </a:extLst>
          </p:cNvPr>
          <p:cNvSpPr txBox="1"/>
          <p:nvPr/>
        </p:nvSpPr>
        <p:spPr>
          <a:xfrm>
            <a:off x="985137" y="3359823"/>
            <a:ext cx="4752727" cy="954107"/>
          </a:xfrm>
          <a:prstGeom prst="rect">
            <a:avLst/>
          </a:prstGeom>
          <a:noFill/>
        </p:spPr>
        <p:txBody>
          <a:bodyPr wrap="square">
            <a:spAutoFit/>
          </a:bodyPr>
          <a:lstStyle/>
          <a:p>
            <a:r>
              <a:rPr lang="en-IN" sz="1400" dirty="0">
                <a:solidFill>
                  <a:srgbClr val="FFFFFF"/>
                </a:solidFill>
                <a:latin typeface="Fira Code" panose="020B0809050000020004" pitchFamily="49" charset="0"/>
                <a:ea typeface="Fira Code" panose="020B0809050000020004" pitchFamily="49" charset="0"/>
                <a:cs typeface="Fira Code" panose="020B0809050000020004" pitchFamily="49" charset="0"/>
              </a:rPr>
              <a:t>The goal of this exercise is to use the same example in we ran previously but use the #blockIdx, #blockDim and the #gridDim and observe the output.</a:t>
            </a:r>
          </a:p>
        </p:txBody>
      </p:sp>
    </p:spTree>
    <p:extLst>
      <p:ext uri="{BB962C8B-B14F-4D97-AF65-F5344CB8AC3E}">
        <p14:creationId xmlns:p14="http://schemas.microsoft.com/office/powerpoint/2010/main" val="40660303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2F896-A615-041B-3308-3D159ADC75F1}"/>
              </a:ext>
            </a:extLst>
          </p:cNvPr>
          <p:cNvSpPr>
            <a:spLocks noGrp="1"/>
          </p:cNvSpPr>
          <p:nvPr>
            <p:ph type="title"/>
          </p:nvPr>
        </p:nvSpPr>
        <p:spPr/>
        <p:txBody>
          <a:bodyPr/>
          <a:lstStyle/>
          <a:p>
            <a:r>
              <a:rPr lang="en-IN" i="0" dirty="0">
                <a:solidFill>
                  <a:srgbClr val="B292FF"/>
                </a:solidFill>
                <a:effectLst/>
                <a:latin typeface="Fira Code" panose="020B0809050000020004" pitchFamily="49" charset="0"/>
                <a:ea typeface="Fira Code" panose="020B0809050000020004" pitchFamily="49" charset="0"/>
                <a:cs typeface="Fira Code" panose="020B0809050000020004" pitchFamily="49" charset="0"/>
              </a:rPr>
              <a:t>Unique index calculation</a:t>
            </a:r>
            <a:endParaRPr lang="en-IN" dirty="0">
              <a:solidFill>
                <a:srgbClr val="B292FF"/>
              </a:solidFill>
              <a:latin typeface="Fira Code" panose="020B0809050000020004" pitchFamily="49" charset="0"/>
              <a:ea typeface="Fira Code" panose="020B0809050000020004" pitchFamily="49" charset="0"/>
              <a:cs typeface="Fira Code" panose="020B0809050000020004" pitchFamily="49" charset="0"/>
            </a:endParaRPr>
          </a:p>
        </p:txBody>
      </p:sp>
      <p:pic>
        <p:nvPicPr>
          <p:cNvPr id="37" name="Picture 36">
            <a:extLst>
              <a:ext uri="{FF2B5EF4-FFF2-40B4-BE49-F238E27FC236}">
                <a16:creationId xmlns:a16="http://schemas.microsoft.com/office/drawing/2014/main" id="{BBE3E5A3-EE5B-104F-0B46-840E9A0804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1469" y="183800"/>
            <a:ext cx="605135" cy="353809"/>
          </a:xfrm>
          <a:prstGeom prst="rect">
            <a:avLst/>
          </a:prstGeom>
        </p:spPr>
      </p:pic>
      <p:pic>
        <p:nvPicPr>
          <p:cNvPr id="38" name="Picture 37">
            <a:extLst>
              <a:ext uri="{FF2B5EF4-FFF2-40B4-BE49-F238E27FC236}">
                <a16:creationId xmlns:a16="http://schemas.microsoft.com/office/drawing/2014/main" id="{64B749E6-1C52-A25D-0247-C795426C00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7785" y="225414"/>
            <a:ext cx="789415" cy="279420"/>
          </a:xfrm>
          <a:prstGeom prst="rect">
            <a:avLst/>
          </a:prstGeom>
        </p:spPr>
      </p:pic>
      <p:sp>
        <p:nvSpPr>
          <p:cNvPr id="4" name="TextBox 3">
            <a:extLst>
              <a:ext uri="{FF2B5EF4-FFF2-40B4-BE49-F238E27FC236}">
                <a16:creationId xmlns:a16="http://schemas.microsoft.com/office/drawing/2014/main" id="{76B1A280-50D7-9EDA-FB0A-FFA9C1151319}"/>
              </a:ext>
            </a:extLst>
          </p:cNvPr>
          <p:cNvSpPr txBox="1"/>
          <p:nvPr/>
        </p:nvSpPr>
        <p:spPr>
          <a:xfrm>
            <a:off x="838201" y="2274838"/>
            <a:ext cx="4197096" cy="2123658"/>
          </a:xfrm>
          <a:prstGeom prst="rect">
            <a:avLst/>
          </a:prstGeom>
          <a:noFill/>
        </p:spPr>
        <p:txBody>
          <a:bodyPr wrap="square">
            <a:spAutoFit/>
          </a:bodyPr>
          <a:lstStyle/>
          <a:p>
            <a:pPr marL="285750" indent="-285750">
              <a:buFont typeface="Arial" panose="020B0604020202020204" pitchFamily="34" charset="0"/>
              <a:buChar char="•"/>
            </a:pPr>
            <a:r>
              <a:rPr lang="en-IN" sz="1200" dirty="0">
                <a:solidFill>
                  <a:srgbClr val="FFFFFF"/>
                </a:solidFill>
                <a:latin typeface="Fira Code" panose="020B0809050000020004" pitchFamily="49" charset="0"/>
                <a:ea typeface="Fira Code" panose="020B0809050000020004" pitchFamily="49" charset="0"/>
                <a:cs typeface="Fira Code" panose="020B0809050000020004" pitchFamily="49" charset="0"/>
              </a:rPr>
              <a:t>In a #CUDA program it is very common to use #threadIdx, #blockIdx, #blockDim variable value to calculate the array indices. Now it is important to remember why we use #CUDA in the first place, it is because there are no dependencies or very less dependencies in the loop.</a:t>
            </a:r>
          </a:p>
          <a:p>
            <a:pPr marL="285750" indent="-285750">
              <a:buFont typeface="Arial" panose="020B0604020202020204" pitchFamily="34" charset="0"/>
              <a:buChar char="•"/>
            </a:pPr>
            <a:endParaRPr lang="en-IN" sz="1200" dirty="0">
              <a:solidFill>
                <a:srgbClr val="FFFFFF"/>
              </a:solidFill>
              <a:latin typeface="Fira Code" panose="020B0809050000020004" pitchFamily="49" charset="0"/>
              <a:ea typeface="Fira Code" panose="020B0809050000020004" pitchFamily="49" charset="0"/>
              <a:cs typeface="Fira Code" panose="020B0809050000020004" pitchFamily="49" charset="0"/>
            </a:endParaRPr>
          </a:p>
          <a:p>
            <a:pPr marL="285750" indent="-285750">
              <a:buFont typeface="Arial" panose="020B0604020202020204" pitchFamily="34" charset="0"/>
              <a:buChar char="•"/>
            </a:pPr>
            <a:r>
              <a:rPr lang="en-IN" sz="1200" dirty="0">
                <a:solidFill>
                  <a:srgbClr val="FFFFFF"/>
                </a:solidFill>
                <a:latin typeface="Fira Code" panose="020B0809050000020004" pitchFamily="49" charset="0"/>
                <a:ea typeface="Fira Code" panose="020B0809050000020004" pitchFamily="49" charset="0"/>
                <a:cs typeface="Fira Code" panose="020B0809050000020004" pitchFamily="49" charset="0"/>
              </a:rPr>
              <a:t>In the following section we are going to use these variables to access elements of the array transferred to the kernel.</a:t>
            </a:r>
          </a:p>
        </p:txBody>
      </p:sp>
      <p:sp>
        <p:nvSpPr>
          <p:cNvPr id="6" name="Rectangle 5">
            <a:extLst>
              <a:ext uri="{FF2B5EF4-FFF2-40B4-BE49-F238E27FC236}">
                <a16:creationId xmlns:a16="http://schemas.microsoft.com/office/drawing/2014/main" id="{3834C823-C030-0960-F85B-70B5D1EFE1CE}"/>
              </a:ext>
            </a:extLst>
          </p:cNvPr>
          <p:cNvSpPr/>
          <p:nvPr/>
        </p:nvSpPr>
        <p:spPr>
          <a:xfrm>
            <a:off x="5598488" y="1586925"/>
            <a:ext cx="6022012" cy="4705371"/>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000" b="0" dirty="0">
                <a:solidFill>
                  <a:srgbClr val="61AFEF"/>
                </a:solidFill>
                <a:effectLst/>
                <a:latin typeface="Fira Code" panose="020B0809050000020004" pitchFamily="49" charset="0"/>
              </a:rPr>
              <a:t>__global__</a:t>
            </a:r>
            <a:r>
              <a:rPr lang="en-IN" sz="1000" b="0" dirty="0">
                <a:solidFill>
                  <a:srgbClr val="ABB2BF"/>
                </a:solidFill>
                <a:effectLst/>
                <a:latin typeface="Fira Code" panose="020B0809050000020004" pitchFamily="49" charset="0"/>
              </a:rPr>
              <a:t> </a:t>
            </a:r>
            <a:r>
              <a:rPr lang="en-IN" sz="1000" b="0" dirty="0">
                <a:solidFill>
                  <a:srgbClr val="C678DD"/>
                </a:solidFill>
                <a:effectLst/>
                <a:latin typeface="Fira Code" panose="020B0809050000020004" pitchFamily="49" charset="0"/>
              </a:rPr>
              <a:t>void</a:t>
            </a:r>
            <a:r>
              <a:rPr lang="en-IN" sz="1000" b="0" dirty="0">
                <a:solidFill>
                  <a:srgbClr val="ABB2BF"/>
                </a:solidFill>
                <a:effectLst/>
                <a:latin typeface="Fira Code" panose="020B0809050000020004" pitchFamily="49" charset="0"/>
              </a:rPr>
              <a:t> </a:t>
            </a:r>
            <a:r>
              <a:rPr lang="en-IN" sz="1000" b="0" dirty="0" err="1">
                <a:solidFill>
                  <a:srgbClr val="61AFEF"/>
                </a:solidFill>
                <a:effectLst/>
                <a:latin typeface="Fira Code" panose="020B0809050000020004" pitchFamily="49" charset="0"/>
              </a:rPr>
              <a:t>unique_idx_calc_threadIdx</a:t>
            </a:r>
            <a:r>
              <a:rPr lang="en-IN" sz="1000" b="0" dirty="0">
                <a:solidFill>
                  <a:srgbClr val="ABB2BF"/>
                </a:solidFill>
                <a:effectLst/>
                <a:latin typeface="Fira Code" panose="020B0809050000020004" pitchFamily="49" charset="0"/>
              </a:rPr>
              <a:t>(</a:t>
            </a:r>
            <a:r>
              <a:rPr lang="en-IN" sz="1000" b="0" dirty="0">
                <a:solidFill>
                  <a:srgbClr val="C678DD"/>
                </a:solidFill>
                <a:effectLst/>
                <a:latin typeface="Fira Code" panose="020B0809050000020004" pitchFamily="49" charset="0"/>
              </a:rPr>
              <a:t>int</a:t>
            </a:r>
            <a:r>
              <a:rPr lang="en-IN" sz="1000" b="0" dirty="0">
                <a:solidFill>
                  <a:srgbClr val="ABB2BF"/>
                </a:solidFill>
                <a:effectLst/>
                <a:latin typeface="Fira Code" panose="020B0809050000020004" pitchFamily="49" charset="0"/>
              </a:rPr>
              <a:t> </a:t>
            </a:r>
            <a:r>
              <a:rPr lang="en-IN" sz="1000" b="0" dirty="0">
                <a:solidFill>
                  <a:srgbClr val="C678DD"/>
                </a:solidFill>
                <a:effectLst/>
                <a:latin typeface="Fira Code" panose="020B0809050000020004" pitchFamily="49" charset="0"/>
              </a:rPr>
              <a:t>*</a:t>
            </a:r>
            <a:r>
              <a:rPr lang="en-IN" sz="1000" b="0" dirty="0">
                <a:solidFill>
                  <a:srgbClr val="ABB2BF"/>
                </a:solidFill>
                <a:effectLst/>
                <a:latin typeface="Fira Code" panose="020B0809050000020004" pitchFamily="49" charset="0"/>
              </a:rPr>
              <a:t> input) {</a:t>
            </a:r>
          </a:p>
          <a:p>
            <a:r>
              <a:rPr lang="en-IN" sz="1000" b="0" dirty="0">
                <a:solidFill>
                  <a:srgbClr val="ABB2BF"/>
                </a:solidFill>
                <a:effectLst/>
                <a:latin typeface="Fira Code" panose="020B0809050000020004" pitchFamily="49" charset="0"/>
              </a:rPr>
              <a:t>    </a:t>
            </a:r>
            <a:r>
              <a:rPr lang="en-IN" sz="1000" b="0" dirty="0">
                <a:solidFill>
                  <a:srgbClr val="C678DD"/>
                </a:solidFill>
                <a:effectLst/>
                <a:latin typeface="Fira Code" panose="020B0809050000020004" pitchFamily="49" charset="0"/>
              </a:rPr>
              <a:t>int</a:t>
            </a:r>
            <a:r>
              <a:rPr lang="en-IN" sz="1000" b="0" dirty="0">
                <a:solidFill>
                  <a:srgbClr val="ABB2BF"/>
                </a:solidFill>
                <a:effectLst/>
                <a:latin typeface="Fira Code" panose="020B0809050000020004" pitchFamily="49" charset="0"/>
              </a:rPr>
              <a:t> </a:t>
            </a:r>
            <a:r>
              <a:rPr lang="en-IN" sz="1000" b="0" dirty="0" err="1">
                <a:solidFill>
                  <a:srgbClr val="E06C75"/>
                </a:solidFill>
                <a:effectLst/>
                <a:latin typeface="Fira Code" panose="020B0809050000020004" pitchFamily="49" charset="0"/>
              </a:rPr>
              <a:t>tid</a:t>
            </a:r>
            <a:r>
              <a:rPr lang="en-IN" sz="1000" b="0" dirty="0">
                <a:solidFill>
                  <a:srgbClr val="ABB2BF"/>
                </a:solidFill>
                <a:effectLst/>
                <a:latin typeface="Fira Code" panose="020B0809050000020004" pitchFamily="49" charset="0"/>
              </a:rPr>
              <a:t> </a:t>
            </a:r>
            <a:r>
              <a:rPr lang="en-IN" sz="1000" b="0" dirty="0">
                <a:solidFill>
                  <a:srgbClr val="C678DD"/>
                </a:solidFill>
                <a:effectLst/>
                <a:latin typeface="Fira Code" panose="020B0809050000020004" pitchFamily="49" charset="0"/>
              </a:rPr>
              <a:t>=</a:t>
            </a:r>
            <a:r>
              <a:rPr lang="en-IN" sz="1000" b="0" dirty="0">
                <a:solidFill>
                  <a:srgbClr val="ABB2BF"/>
                </a:solidFill>
                <a:effectLst/>
                <a:latin typeface="Fira Code" panose="020B0809050000020004" pitchFamily="49" charset="0"/>
              </a:rPr>
              <a:t> </a:t>
            </a:r>
            <a:r>
              <a:rPr lang="en-IN" sz="1000" b="0" dirty="0" err="1">
                <a:solidFill>
                  <a:srgbClr val="E06C75"/>
                </a:solidFill>
                <a:effectLst/>
                <a:latin typeface="Fira Code" panose="020B0809050000020004" pitchFamily="49" charset="0"/>
              </a:rPr>
              <a:t>threadIdx</a:t>
            </a:r>
            <a:r>
              <a:rPr lang="en-IN" sz="1000" b="0" dirty="0" err="1">
                <a:solidFill>
                  <a:srgbClr val="ABB2BF"/>
                </a:solidFill>
                <a:effectLst/>
                <a:latin typeface="Fira Code" panose="020B0809050000020004" pitchFamily="49" charset="0"/>
              </a:rPr>
              <a:t>.</a:t>
            </a:r>
            <a:r>
              <a:rPr lang="en-IN" sz="1000" b="0" dirty="0" err="1">
                <a:solidFill>
                  <a:srgbClr val="E06C75"/>
                </a:solidFill>
                <a:effectLst/>
                <a:latin typeface="Fira Code" panose="020B0809050000020004" pitchFamily="49" charset="0"/>
              </a:rPr>
              <a:t>x</a:t>
            </a:r>
            <a:r>
              <a:rPr lang="en-IN" sz="1000" b="0" dirty="0">
                <a:solidFill>
                  <a:srgbClr val="ABB2BF"/>
                </a:solidFill>
                <a:effectLst/>
                <a:latin typeface="Fira Code" panose="020B0809050000020004" pitchFamily="49" charset="0"/>
              </a:rPr>
              <a:t>;</a:t>
            </a:r>
          </a:p>
          <a:p>
            <a:r>
              <a:rPr lang="en-IN" sz="1000" b="0" dirty="0">
                <a:solidFill>
                  <a:srgbClr val="ABB2BF"/>
                </a:solidFill>
                <a:effectLst/>
                <a:latin typeface="Fira Code" panose="020B0809050000020004" pitchFamily="49" charset="0"/>
              </a:rPr>
              <a:t>    </a:t>
            </a:r>
            <a:r>
              <a:rPr lang="en-IN" sz="1000" b="0" dirty="0" err="1">
                <a:solidFill>
                  <a:srgbClr val="61AFEF"/>
                </a:solidFill>
                <a:effectLst/>
                <a:latin typeface="Fira Code" panose="020B0809050000020004" pitchFamily="49" charset="0"/>
              </a:rPr>
              <a:t>printf</a:t>
            </a:r>
            <a:r>
              <a:rPr lang="en-IN" sz="1000" b="0" dirty="0">
                <a:solidFill>
                  <a:srgbClr val="ABB2BF"/>
                </a:solidFill>
                <a:effectLst/>
                <a:latin typeface="Fira Code" panose="020B0809050000020004" pitchFamily="49" charset="0"/>
              </a:rPr>
              <a:t>(</a:t>
            </a:r>
            <a:r>
              <a:rPr lang="en-IN" sz="1000" b="0" dirty="0">
                <a:solidFill>
                  <a:srgbClr val="98C379"/>
                </a:solidFill>
                <a:effectLst/>
                <a:latin typeface="Fira Code" panose="020B0809050000020004" pitchFamily="49" charset="0"/>
              </a:rPr>
              <a:t>"</a:t>
            </a:r>
            <a:r>
              <a:rPr lang="en-IN" sz="1000" b="0" dirty="0" err="1">
                <a:solidFill>
                  <a:srgbClr val="98C379"/>
                </a:solidFill>
                <a:effectLst/>
                <a:latin typeface="Fira Code" panose="020B0809050000020004" pitchFamily="49" charset="0"/>
              </a:rPr>
              <a:t>threadIdx.x</a:t>
            </a:r>
            <a:r>
              <a:rPr lang="en-IN" sz="1000" b="0" dirty="0">
                <a:solidFill>
                  <a:srgbClr val="98C379"/>
                </a:solidFill>
                <a:effectLst/>
                <a:latin typeface="Fira Code" panose="020B0809050000020004" pitchFamily="49" charset="0"/>
              </a:rPr>
              <a:t> : </a:t>
            </a:r>
            <a:r>
              <a:rPr lang="en-IN" sz="1000" b="0" dirty="0">
                <a:solidFill>
                  <a:srgbClr val="D19A66"/>
                </a:solidFill>
                <a:effectLst/>
                <a:latin typeface="Fira Code" panose="020B0809050000020004" pitchFamily="49" charset="0"/>
              </a:rPr>
              <a:t>%d</a:t>
            </a:r>
            <a:r>
              <a:rPr lang="en-IN" sz="1000" b="0" dirty="0">
                <a:solidFill>
                  <a:srgbClr val="98C379"/>
                </a:solidFill>
                <a:effectLst/>
                <a:latin typeface="Fira Code" panose="020B0809050000020004" pitchFamily="49" charset="0"/>
              </a:rPr>
              <a:t>, value : </a:t>
            </a:r>
            <a:r>
              <a:rPr lang="en-IN" sz="1000" b="0" dirty="0">
                <a:solidFill>
                  <a:srgbClr val="D19A66"/>
                </a:solidFill>
                <a:effectLst/>
                <a:latin typeface="Fira Code" panose="020B0809050000020004" pitchFamily="49" charset="0"/>
              </a:rPr>
              <a:t>%d</a:t>
            </a:r>
            <a:r>
              <a:rPr lang="en-IN" sz="1000" b="0" dirty="0">
                <a:solidFill>
                  <a:srgbClr val="98C379"/>
                </a:solidFill>
                <a:effectLst/>
                <a:latin typeface="Fira Code" panose="020B0809050000020004" pitchFamily="49" charset="0"/>
              </a:rPr>
              <a:t> </a:t>
            </a:r>
            <a:r>
              <a:rPr lang="en-IN" sz="1000" b="0" dirty="0">
                <a:solidFill>
                  <a:srgbClr val="56B6C2"/>
                </a:solidFill>
                <a:effectLst/>
                <a:latin typeface="Fira Code" panose="020B0809050000020004" pitchFamily="49" charset="0"/>
              </a:rPr>
              <a:t>\n</a:t>
            </a:r>
            <a:r>
              <a:rPr lang="en-IN" sz="1000" b="0" dirty="0">
                <a:solidFill>
                  <a:srgbClr val="98C379"/>
                </a:solidFill>
                <a:effectLst/>
                <a:latin typeface="Fira Code" panose="020B0809050000020004" pitchFamily="49" charset="0"/>
              </a:rPr>
              <a:t>"</a:t>
            </a:r>
            <a:r>
              <a:rPr lang="en-IN" sz="1000" b="0" dirty="0">
                <a:solidFill>
                  <a:srgbClr val="ABB2BF"/>
                </a:solidFill>
                <a:effectLst/>
                <a:latin typeface="Fira Code" panose="020B0809050000020004" pitchFamily="49" charset="0"/>
              </a:rPr>
              <a:t>, </a:t>
            </a:r>
            <a:r>
              <a:rPr lang="en-IN" sz="1000" b="0" dirty="0" err="1">
                <a:solidFill>
                  <a:srgbClr val="E06C75"/>
                </a:solidFill>
                <a:effectLst/>
                <a:latin typeface="Fira Code" panose="020B0809050000020004" pitchFamily="49" charset="0"/>
              </a:rPr>
              <a:t>tid</a:t>
            </a:r>
            <a:r>
              <a:rPr lang="en-IN" sz="1000" b="0" dirty="0">
                <a:solidFill>
                  <a:srgbClr val="ABB2BF"/>
                </a:solidFill>
                <a:effectLst/>
                <a:latin typeface="Fira Code" panose="020B0809050000020004" pitchFamily="49" charset="0"/>
              </a:rPr>
              <a:t>, input[</a:t>
            </a:r>
            <a:r>
              <a:rPr lang="en-IN" sz="1000" b="0" dirty="0" err="1">
                <a:solidFill>
                  <a:srgbClr val="E06C75"/>
                </a:solidFill>
                <a:effectLst/>
                <a:latin typeface="Fira Code" panose="020B0809050000020004" pitchFamily="49" charset="0"/>
              </a:rPr>
              <a:t>tid</a:t>
            </a:r>
            <a:r>
              <a:rPr lang="en-IN" sz="1000" b="0" dirty="0">
                <a:solidFill>
                  <a:srgbClr val="ABB2BF"/>
                </a:solidFill>
                <a:effectLst/>
                <a:latin typeface="Fira Code" panose="020B0809050000020004" pitchFamily="49" charset="0"/>
              </a:rPr>
              <a:t>]);</a:t>
            </a:r>
          </a:p>
          <a:p>
            <a:r>
              <a:rPr lang="en-IN" sz="1000" b="0" dirty="0">
                <a:solidFill>
                  <a:srgbClr val="ABB2BF"/>
                </a:solidFill>
                <a:effectLst/>
                <a:latin typeface="Fira Code" panose="020B0809050000020004" pitchFamily="49" charset="0"/>
              </a:rPr>
              <a:t>}</a:t>
            </a:r>
          </a:p>
          <a:p>
            <a:br>
              <a:rPr lang="en-IN" sz="1000" b="0" dirty="0">
                <a:solidFill>
                  <a:srgbClr val="ABB2BF"/>
                </a:solidFill>
                <a:effectLst/>
                <a:latin typeface="Fira Code" panose="020B0809050000020004" pitchFamily="49" charset="0"/>
              </a:rPr>
            </a:br>
            <a:r>
              <a:rPr lang="en-IN" sz="1000" b="0" i="1" dirty="0">
                <a:solidFill>
                  <a:srgbClr val="5C6370"/>
                </a:solidFill>
                <a:effectLst/>
                <a:latin typeface="Fira Code" panose="020B0809050000020004" pitchFamily="49" charset="0"/>
              </a:rPr>
              <a:t>//Host code</a:t>
            </a:r>
            <a:endParaRPr lang="en-IN" sz="1000" b="0" dirty="0">
              <a:solidFill>
                <a:srgbClr val="ABB2BF"/>
              </a:solidFill>
              <a:effectLst/>
              <a:latin typeface="Fira Code" panose="020B0809050000020004" pitchFamily="49" charset="0"/>
            </a:endParaRPr>
          </a:p>
          <a:p>
            <a:r>
              <a:rPr lang="en-IN" sz="1000" b="0" dirty="0">
                <a:solidFill>
                  <a:srgbClr val="C678DD"/>
                </a:solidFill>
                <a:effectLst/>
                <a:latin typeface="Fira Code" panose="020B0809050000020004" pitchFamily="49" charset="0"/>
              </a:rPr>
              <a:t>int</a:t>
            </a:r>
            <a:r>
              <a:rPr lang="en-IN" sz="1000" b="0" dirty="0">
                <a:solidFill>
                  <a:srgbClr val="ABB2BF"/>
                </a:solidFill>
                <a:effectLst/>
                <a:latin typeface="Fira Code" panose="020B0809050000020004" pitchFamily="49" charset="0"/>
              </a:rPr>
              <a:t> </a:t>
            </a:r>
            <a:r>
              <a:rPr lang="en-IN" sz="1000" b="0" dirty="0">
                <a:solidFill>
                  <a:srgbClr val="61AFEF"/>
                </a:solidFill>
                <a:effectLst/>
                <a:latin typeface="Fira Code" panose="020B0809050000020004" pitchFamily="49" charset="0"/>
              </a:rPr>
              <a:t>main</a:t>
            </a:r>
            <a:r>
              <a:rPr lang="en-IN" sz="1000" b="0" dirty="0">
                <a:solidFill>
                  <a:srgbClr val="ABB2BF"/>
                </a:solidFill>
                <a:effectLst/>
                <a:latin typeface="Fira Code" panose="020B0809050000020004" pitchFamily="49" charset="0"/>
              </a:rPr>
              <a:t>() {</a:t>
            </a:r>
          </a:p>
          <a:p>
            <a:br>
              <a:rPr lang="en-IN" sz="1000" b="0" dirty="0">
                <a:solidFill>
                  <a:srgbClr val="ABB2BF"/>
                </a:solidFill>
                <a:effectLst/>
                <a:latin typeface="Fira Code" panose="020B0809050000020004" pitchFamily="49" charset="0"/>
              </a:rPr>
            </a:br>
            <a:r>
              <a:rPr lang="en-IN" sz="1000" b="0" dirty="0">
                <a:solidFill>
                  <a:srgbClr val="ABB2BF"/>
                </a:solidFill>
                <a:effectLst/>
                <a:latin typeface="Fira Code" panose="020B0809050000020004" pitchFamily="49" charset="0"/>
              </a:rPr>
              <a:t>    </a:t>
            </a:r>
            <a:r>
              <a:rPr lang="en-IN" sz="1000" b="0" dirty="0">
                <a:solidFill>
                  <a:srgbClr val="C678DD"/>
                </a:solidFill>
                <a:effectLst/>
                <a:latin typeface="Fira Code" panose="020B0809050000020004" pitchFamily="49" charset="0"/>
              </a:rPr>
              <a:t>int</a:t>
            </a:r>
            <a:r>
              <a:rPr lang="en-IN" sz="1000" b="0" dirty="0">
                <a:solidFill>
                  <a:srgbClr val="ABB2BF"/>
                </a:solidFill>
                <a:effectLst/>
                <a:latin typeface="Fira Code" panose="020B0809050000020004" pitchFamily="49" charset="0"/>
              </a:rPr>
              <a:t> </a:t>
            </a:r>
            <a:r>
              <a:rPr lang="en-IN" sz="1000" b="0" dirty="0" err="1">
                <a:solidFill>
                  <a:srgbClr val="E06C75"/>
                </a:solidFill>
                <a:effectLst/>
                <a:latin typeface="Fira Code" panose="020B0809050000020004" pitchFamily="49" charset="0"/>
              </a:rPr>
              <a:t>array_size</a:t>
            </a:r>
            <a:r>
              <a:rPr lang="en-IN" sz="1000" b="0" dirty="0">
                <a:solidFill>
                  <a:srgbClr val="ABB2BF"/>
                </a:solidFill>
                <a:effectLst/>
                <a:latin typeface="Fira Code" panose="020B0809050000020004" pitchFamily="49" charset="0"/>
              </a:rPr>
              <a:t> </a:t>
            </a:r>
            <a:r>
              <a:rPr lang="en-IN" sz="1000" b="0" dirty="0">
                <a:solidFill>
                  <a:srgbClr val="C678DD"/>
                </a:solidFill>
                <a:effectLst/>
                <a:latin typeface="Fira Code" panose="020B0809050000020004" pitchFamily="49" charset="0"/>
              </a:rPr>
              <a:t>=</a:t>
            </a:r>
            <a:r>
              <a:rPr lang="en-IN" sz="1000" b="0" dirty="0">
                <a:solidFill>
                  <a:srgbClr val="ABB2BF"/>
                </a:solidFill>
                <a:effectLst/>
                <a:latin typeface="Fira Code" panose="020B0809050000020004" pitchFamily="49" charset="0"/>
              </a:rPr>
              <a:t> </a:t>
            </a:r>
            <a:r>
              <a:rPr lang="en-IN" sz="1000" b="0" dirty="0">
                <a:solidFill>
                  <a:srgbClr val="D19A66"/>
                </a:solidFill>
                <a:effectLst/>
                <a:latin typeface="Fira Code" panose="020B0809050000020004" pitchFamily="49" charset="0"/>
              </a:rPr>
              <a:t>8</a:t>
            </a:r>
            <a:r>
              <a:rPr lang="en-IN" sz="1000" b="0" dirty="0">
                <a:solidFill>
                  <a:srgbClr val="ABB2BF"/>
                </a:solidFill>
                <a:effectLst/>
                <a:latin typeface="Fira Code" panose="020B0809050000020004" pitchFamily="49" charset="0"/>
              </a:rPr>
              <a:t>;</a:t>
            </a:r>
          </a:p>
          <a:p>
            <a:r>
              <a:rPr lang="en-IN" sz="1000" b="0" dirty="0">
                <a:solidFill>
                  <a:srgbClr val="ABB2BF"/>
                </a:solidFill>
                <a:effectLst/>
                <a:latin typeface="Fira Code" panose="020B0809050000020004" pitchFamily="49" charset="0"/>
              </a:rPr>
              <a:t>    </a:t>
            </a:r>
            <a:r>
              <a:rPr lang="en-IN" sz="1000" b="0" dirty="0">
                <a:solidFill>
                  <a:srgbClr val="C678DD"/>
                </a:solidFill>
                <a:effectLst/>
                <a:latin typeface="Fira Code" panose="020B0809050000020004" pitchFamily="49" charset="0"/>
              </a:rPr>
              <a:t>int</a:t>
            </a:r>
            <a:r>
              <a:rPr lang="en-IN" sz="1000" b="0" dirty="0">
                <a:solidFill>
                  <a:srgbClr val="ABB2BF"/>
                </a:solidFill>
                <a:effectLst/>
                <a:latin typeface="Fira Code" panose="020B0809050000020004" pitchFamily="49" charset="0"/>
              </a:rPr>
              <a:t> </a:t>
            </a:r>
            <a:r>
              <a:rPr lang="en-IN" sz="1000" b="0" dirty="0" err="1">
                <a:solidFill>
                  <a:srgbClr val="E06C75"/>
                </a:solidFill>
                <a:effectLst/>
                <a:latin typeface="Fira Code" panose="020B0809050000020004" pitchFamily="49" charset="0"/>
              </a:rPr>
              <a:t>array_byte_size</a:t>
            </a:r>
            <a:r>
              <a:rPr lang="en-IN" sz="1000" b="0" dirty="0">
                <a:solidFill>
                  <a:srgbClr val="ABB2BF"/>
                </a:solidFill>
                <a:effectLst/>
                <a:latin typeface="Fira Code" panose="020B0809050000020004" pitchFamily="49" charset="0"/>
              </a:rPr>
              <a:t> </a:t>
            </a:r>
            <a:r>
              <a:rPr lang="en-IN" sz="1000" b="0" dirty="0">
                <a:solidFill>
                  <a:srgbClr val="C678DD"/>
                </a:solidFill>
                <a:effectLst/>
                <a:latin typeface="Fira Code" panose="020B0809050000020004" pitchFamily="49" charset="0"/>
              </a:rPr>
              <a:t>=</a:t>
            </a:r>
            <a:r>
              <a:rPr lang="en-IN" sz="1000" b="0" dirty="0">
                <a:solidFill>
                  <a:srgbClr val="ABB2BF"/>
                </a:solidFill>
                <a:effectLst/>
                <a:latin typeface="Fira Code" panose="020B0809050000020004" pitchFamily="49" charset="0"/>
              </a:rPr>
              <a:t> </a:t>
            </a:r>
            <a:r>
              <a:rPr lang="en-IN" sz="1000" b="0" dirty="0" err="1">
                <a:solidFill>
                  <a:srgbClr val="C678DD"/>
                </a:solidFill>
                <a:effectLst/>
                <a:latin typeface="Fira Code" panose="020B0809050000020004" pitchFamily="49" charset="0"/>
              </a:rPr>
              <a:t>sizeof</a:t>
            </a:r>
            <a:r>
              <a:rPr lang="en-IN" sz="1000" b="0" dirty="0">
                <a:solidFill>
                  <a:srgbClr val="ABB2BF"/>
                </a:solidFill>
                <a:effectLst/>
                <a:latin typeface="Fira Code" panose="020B0809050000020004" pitchFamily="49" charset="0"/>
              </a:rPr>
              <a:t>(</a:t>
            </a:r>
            <a:r>
              <a:rPr lang="en-IN" sz="1000" b="0" dirty="0">
                <a:solidFill>
                  <a:srgbClr val="C678DD"/>
                </a:solidFill>
                <a:effectLst/>
                <a:latin typeface="Fira Code" panose="020B0809050000020004" pitchFamily="49" charset="0"/>
              </a:rPr>
              <a:t>int</a:t>
            </a:r>
            <a:r>
              <a:rPr lang="en-IN" sz="1000" b="0" dirty="0">
                <a:solidFill>
                  <a:srgbClr val="ABB2BF"/>
                </a:solidFill>
                <a:effectLst/>
                <a:latin typeface="Fira Code" panose="020B0809050000020004" pitchFamily="49" charset="0"/>
              </a:rPr>
              <a:t>) </a:t>
            </a:r>
            <a:r>
              <a:rPr lang="en-IN" sz="1000" b="0" dirty="0">
                <a:solidFill>
                  <a:srgbClr val="C678DD"/>
                </a:solidFill>
                <a:effectLst/>
                <a:latin typeface="Fira Code" panose="020B0809050000020004" pitchFamily="49" charset="0"/>
              </a:rPr>
              <a:t>*</a:t>
            </a:r>
            <a:r>
              <a:rPr lang="en-IN" sz="1000" b="0" dirty="0">
                <a:solidFill>
                  <a:srgbClr val="ABB2BF"/>
                </a:solidFill>
                <a:effectLst/>
                <a:latin typeface="Fira Code" panose="020B0809050000020004" pitchFamily="49" charset="0"/>
              </a:rPr>
              <a:t> </a:t>
            </a:r>
            <a:r>
              <a:rPr lang="en-IN" sz="1000" b="0" dirty="0" err="1">
                <a:solidFill>
                  <a:srgbClr val="E06C75"/>
                </a:solidFill>
                <a:effectLst/>
                <a:latin typeface="Fira Code" panose="020B0809050000020004" pitchFamily="49" charset="0"/>
              </a:rPr>
              <a:t>array_size</a:t>
            </a:r>
            <a:r>
              <a:rPr lang="en-IN" sz="1000" b="0" dirty="0">
                <a:solidFill>
                  <a:srgbClr val="ABB2BF"/>
                </a:solidFill>
                <a:effectLst/>
                <a:latin typeface="Fira Code" panose="020B0809050000020004" pitchFamily="49" charset="0"/>
              </a:rPr>
              <a:t>;</a:t>
            </a:r>
          </a:p>
          <a:p>
            <a:r>
              <a:rPr lang="en-IN" sz="1000" b="0" dirty="0">
                <a:solidFill>
                  <a:srgbClr val="ABB2BF"/>
                </a:solidFill>
                <a:effectLst/>
                <a:latin typeface="Fira Code" panose="020B0809050000020004" pitchFamily="49" charset="0"/>
              </a:rPr>
              <a:t>    </a:t>
            </a:r>
            <a:r>
              <a:rPr lang="en-IN" sz="1000" b="0" dirty="0">
                <a:solidFill>
                  <a:srgbClr val="C678DD"/>
                </a:solidFill>
                <a:effectLst/>
                <a:latin typeface="Fira Code" panose="020B0809050000020004" pitchFamily="49" charset="0"/>
              </a:rPr>
              <a:t>int</a:t>
            </a:r>
            <a:r>
              <a:rPr lang="en-IN" sz="1000" b="0" dirty="0">
                <a:solidFill>
                  <a:srgbClr val="ABB2BF"/>
                </a:solidFill>
                <a:effectLst/>
                <a:latin typeface="Fira Code" panose="020B0809050000020004" pitchFamily="49" charset="0"/>
              </a:rPr>
              <a:t> </a:t>
            </a:r>
            <a:r>
              <a:rPr lang="en-IN" sz="1000" b="0" dirty="0" err="1">
                <a:solidFill>
                  <a:srgbClr val="E06C75"/>
                </a:solidFill>
                <a:effectLst/>
                <a:latin typeface="Fira Code" panose="020B0809050000020004" pitchFamily="49" charset="0"/>
              </a:rPr>
              <a:t>h_data</a:t>
            </a:r>
            <a:r>
              <a:rPr lang="en-IN" sz="1000" b="0" dirty="0">
                <a:solidFill>
                  <a:srgbClr val="ABB2BF"/>
                </a:solidFill>
                <a:effectLst/>
                <a:latin typeface="Fira Code" panose="020B0809050000020004" pitchFamily="49" charset="0"/>
              </a:rPr>
              <a:t>[] </a:t>
            </a:r>
            <a:r>
              <a:rPr lang="en-IN" sz="1000" b="0" dirty="0">
                <a:solidFill>
                  <a:srgbClr val="C678DD"/>
                </a:solidFill>
                <a:effectLst/>
                <a:latin typeface="Fira Code" panose="020B0809050000020004" pitchFamily="49" charset="0"/>
              </a:rPr>
              <a:t>=</a:t>
            </a:r>
            <a:r>
              <a:rPr lang="en-IN" sz="1000" b="0" dirty="0">
                <a:solidFill>
                  <a:srgbClr val="ABB2BF"/>
                </a:solidFill>
                <a:effectLst/>
                <a:latin typeface="Fira Code" panose="020B0809050000020004" pitchFamily="49" charset="0"/>
              </a:rPr>
              <a:t> {</a:t>
            </a:r>
            <a:r>
              <a:rPr lang="en-IN" sz="1000" b="0" dirty="0">
                <a:solidFill>
                  <a:srgbClr val="D19A66"/>
                </a:solidFill>
                <a:effectLst/>
                <a:latin typeface="Fira Code" panose="020B0809050000020004" pitchFamily="49" charset="0"/>
              </a:rPr>
              <a:t>31</a:t>
            </a:r>
            <a:r>
              <a:rPr lang="en-IN" sz="1000" b="0" dirty="0">
                <a:solidFill>
                  <a:srgbClr val="ABB2BF"/>
                </a:solidFill>
                <a:effectLst/>
                <a:latin typeface="Fira Code" panose="020B0809050000020004" pitchFamily="49" charset="0"/>
              </a:rPr>
              <a:t>, </a:t>
            </a:r>
            <a:r>
              <a:rPr lang="en-IN" sz="1000" b="0" dirty="0">
                <a:solidFill>
                  <a:srgbClr val="D19A66"/>
                </a:solidFill>
                <a:effectLst/>
                <a:latin typeface="Fira Code" panose="020B0809050000020004" pitchFamily="49" charset="0"/>
              </a:rPr>
              <a:t>34</a:t>
            </a:r>
            <a:r>
              <a:rPr lang="en-IN" sz="1000" b="0" dirty="0">
                <a:solidFill>
                  <a:srgbClr val="ABB2BF"/>
                </a:solidFill>
                <a:effectLst/>
                <a:latin typeface="Fira Code" panose="020B0809050000020004" pitchFamily="49" charset="0"/>
              </a:rPr>
              <a:t>, </a:t>
            </a:r>
            <a:r>
              <a:rPr lang="en-IN" sz="1000" b="0" dirty="0">
                <a:solidFill>
                  <a:srgbClr val="D19A66"/>
                </a:solidFill>
                <a:effectLst/>
                <a:latin typeface="Fira Code" panose="020B0809050000020004" pitchFamily="49" charset="0"/>
              </a:rPr>
              <a:t>41</a:t>
            </a:r>
            <a:r>
              <a:rPr lang="en-IN" sz="1000" b="0" dirty="0">
                <a:solidFill>
                  <a:srgbClr val="ABB2BF"/>
                </a:solidFill>
                <a:effectLst/>
                <a:latin typeface="Fira Code" panose="020B0809050000020004" pitchFamily="49" charset="0"/>
              </a:rPr>
              <a:t>, </a:t>
            </a:r>
            <a:r>
              <a:rPr lang="en-IN" sz="1000" b="0" dirty="0">
                <a:solidFill>
                  <a:srgbClr val="D19A66"/>
                </a:solidFill>
                <a:effectLst/>
                <a:latin typeface="Fira Code" panose="020B0809050000020004" pitchFamily="49" charset="0"/>
              </a:rPr>
              <a:t>44</a:t>
            </a:r>
            <a:r>
              <a:rPr lang="en-IN" sz="1000" b="0" dirty="0">
                <a:solidFill>
                  <a:srgbClr val="ABB2BF"/>
                </a:solidFill>
                <a:effectLst/>
                <a:latin typeface="Fira Code" panose="020B0809050000020004" pitchFamily="49" charset="0"/>
              </a:rPr>
              <a:t>, </a:t>
            </a:r>
            <a:r>
              <a:rPr lang="en-IN" sz="1000" b="0" dirty="0">
                <a:solidFill>
                  <a:srgbClr val="D19A66"/>
                </a:solidFill>
                <a:effectLst/>
                <a:latin typeface="Fira Code" panose="020B0809050000020004" pitchFamily="49" charset="0"/>
              </a:rPr>
              <a:t>23</a:t>
            </a:r>
            <a:r>
              <a:rPr lang="en-IN" sz="1000" b="0" dirty="0">
                <a:solidFill>
                  <a:srgbClr val="ABB2BF"/>
                </a:solidFill>
                <a:effectLst/>
                <a:latin typeface="Fira Code" panose="020B0809050000020004" pitchFamily="49" charset="0"/>
              </a:rPr>
              <a:t>, </a:t>
            </a:r>
            <a:r>
              <a:rPr lang="en-IN" sz="1000" b="0" dirty="0">
                <a:solidFill>
                  <a:srgbClr val="D19A66"/>
                </a:solidFill>
                <a:effectLst/>
                <a:latin typeface="Fira Code" panose="020B0809050000020004" pitchFamily="49" charset="0"/>
              </a:rPr>
              <a:t>32</a:t>
            </a:r>
            <a:r>
              <a:rPr lang="en-IN" sz="1000" b="0" dirty="0">
                <a:solidFill>
                  <a:srgbClr val="ABB2BF"/>
                </a:solidFill>
                <a:effectLst/>
                <a:latin typeface="Fira Code" panose="020B0809050000020004" pitchFamily="49" charset="0"/>
              </a:rPr>
              <a:t>, </a:t>
            </a:r>
            <a:r>
              <a:rPr lang="en-IN" sz="1000" b="0" dirty="0">
                <a:solidFill>
                  <a:srgbClr val="D19A66"/>
                </a:solidFill>
                <a:effectLst/>
                <a:latin typeface="Fira Code" panose="020B0809050000020004" pitchFamily="49" charset="0"/>
              </a:rPr>
              <a:t>34</a:t>
            </a:r>
            <a:r>
              <a:rPr lang="en-IN" sz="1000" b="0" dirty="0">
                <a:solidFill>
                  <a:srgbClr val="ABB2BF"/>
                </a:solidFill>
                <a:effectLst/>
                <a:latin typeface="Fira Code" panose="020B0809050000020004" pitchFamily="49" charset="0"/>
              </a:rPr>
              <a:t>, </a:t>
            </a:r>
            <a:r>
              <a:rPr lang="en-IN" sz="1000" b="0" dirty="0">
                <a:solidFill>
                  <a:srgbClr val="D19A66"/>
                </a:solidFill>
                <a:effectLst/>
                <a:latin typeface="Fira Code" panose="020B0809050000020004" pitchFamily="49" charset="0"/>
              </a:rPr>
              <a:t>23</a:t>
            </a:r>
            <a:r>
              <a:rPr lang="en-IN" sz="1000" b="0" dirty="0">
                <a:solidFill>
                  <a:srgbClr val="ABB2BF"/>
                </a:solidFill>
                <a:effectLst/>
                <a:latin typeface="Fira Code" panose="020B0809050000020004" pitchFamily="49" charset="0"/>
              </a:rPr>
              <a:t>};</a:t>
            </a:r>
          </a:p>
          <a:p>
            <a:br>
              <a:rPr lang="en-IN" sz="1000" b="0" dirty="0">
                <a:solidFill>
                  <a:srgbClr val="ABB2BF"/>
                </a:solidFill>
                <a:effectLst/>
                <a:latin typeface="Fira Code" panose="020B0809050000020004" pitchFamily="49" charset="0"/>
              </a:rPr>
            </a:br>
            <a:r>
              <a:rPr lang="en-IN" sz="1000" b="0" dirty="0">
                <a:solidFill>
                  <a:srgbClr val="ABB2BF"/>
                </a:solidFill>
                <a:effectLst/>
                <a:latin typeface="Fira Code" panose="020B0809050000020004" pitchFamily="49" charset="0"/>
              </a:rPr>
              <a:t>    </a:t>
            </a:r>
            <a:r>
              <a:rPr lang="en-IN" sz="1000" b="0" dirty="0">
                <a:solidFill>
                  <a:srgbClr val="C678DD"/>
                </a:solidFill>
                <a:effectLst/>
                <a:latin typeface="Fira Code" panose="020B0809050000020004" pitchFamily="49" charset="0"/>
              </a:rPr>
              <a:t>for</a:t>
            </a:r>
            <a:r>
              <a:rPr lang="en-IN" sz="1000" b="0" dirty="0">
                <a:solidFill>
                  <a:srgbClr val="ABB2BF"/>
                </a:solidFill>
                <a:effectLst/>
                <a:latin typeface="Fira Code" panose="020B0809050000020004" pitchFamily="49" charset="0"/>
              </a:rPr>
              <a:t>(</a:t>
            </a:r>
            <a:r>
              <a:rPr lang="en-IN" sz="1000" b="0" dirty="0">
                <a:solidFill>
                  <a:srgbClr val="C678DD"/>
                </a:solidFill>
                <a:effectLst/>
                <a:latin typeface="Fira Code" panose="020B0809050000020004" pitchFamily="49" charset="0"/>
              </a:rPr>
              <a:t>int</a:t>
            </a:r>
            <a:r>
              <a:rPr lang="en-IN" sz="1000" b="0" dirty="0">
                <a:solidFill>
                  <a:srgbClr val="ABB2BF"/>
                </a:solidFill>
                <a:effectLst/>
                <a:latin typeface="Fira Code" panose="020B0809050000020004" pitchFamily="49" charset="0"/>
              </a:rPr>
              <a:t> </a:t>
            </a:r>
            <a:r>
              <a:rPr lang="en-IN" sz="1000" b="0" dirty="0" err="1">
                <a:solidFill>
                  <a:srgbClr val="E06C75"/>
                </a:solidFill>
                <a:effectLst/>
                <a:latin typeface="Fira Code" panose="020B0809050000020004" pitchFamily="49" charset="0"/>
              </a:rPr>
              <a:t>i</a:t>
            </a:r>
            <a:r>
              <a:rPr lang="en-IN" sz="1000" b="0" dirty="0">
                <a:solidFill>
                  <a:srgbClr val="ABB2BF"/>
                </a:solidFill>
                <a:effectLst/>
                <a:latin typeface="Fira Code" panose="020B0809050000020004" pitchFamily="49" charset="0"/>
              </a:rPr>
              <a:t> </a:t>
            </a:r>
            <a:r>
              <a:rPr lang="en-IN" sz="1000" b="0" dirty="0">
                <a:solidFill>
                  <a:srgbClr val="C678DD"/>
                </a:solidFill>
                <a:effectLst/>
                <a:latin typeface="Fira Code" panose="020B0809050000020004" pitchFamily="49" charset="0"/>
              </a:rPr>
              <a:t>=</a:t>
            </a:r>
            <a:r>
              <a:rPr lang="en-IN" sz="1000" b="0" dirty="0">
                <a:solidFill>
                  <a:srgbClr val="ABB2BF"/>
                </a:solidFill>
                <a:effectLst/>
                <a:latin typeface="Fira Code" panose="020B0809050000020004" pitchFamily="49" charset="0"/>
              </a:rPr>
              <a:t> </a:t>
            </a:r>
            <a:r>
              <a:rPr lang="en-IN" sz="1000" b="0" dirty="0">
                <a:solidFill>
                  <a:srgbClr val="D19A66"/>
                </a:solidFill>
                <a:effectLst/>
                <a:latin typeface="Fira Code" panose="020B0809050000020004" pitchFamily="49" charset="0"/>
              </a:rPr>
              <a:t>0</a:t>
            </a:r>
            <a:r>
              <a:rPr lang="en-IN" sz="1000" b="0" dirty="0">
                <a:solidFill>
                  <a:srgbClr val="ABB2BF"/>
                </a:solidFill>
                <a:effectLst/>
                <a:latin typeface="Fira Code" panose="020B0809050000020004" pitchFamily="49" charset="0"/>
              </a:rPr>
              <a:t>; </a:t>
            </a:r>
            <a:r>
              <a:rPr lang="en-IN" sz="1000" b="0" dirty="0" err="1">
                <a:solidFill>
                  <a:srgbClr val="E06C75"/>
                </a:solidFill>
                <a:effectLst/>
                <a:latin typeface="Fira Code" panose="020B0809050000020004" pitchFamily="49" charset="0"/>
              </a:rPr>
              <a:t>i</a:t>
            </a:r>
            <a:r>
              <a:rPr lang="en-IN" sz="1000" b="0" dirty="0">
                <a:solidFill>
                  <a:srgbClr val="ABB2BF"/>
                </a:solidFill>
                <a:effectLst/>
                <a:latin typeface="Fira Code" panose="020B0809050000020004" pitchFamily="49" charset="0"/>
              </a:rPr>
              <a:t> </a:t>
            </a:r>
            <a:r>
              <a:rPr lang="en-IN" sz="1000" b="0" dirty="0">
                <a:solidFill>
                  <a:srgbClr val="C678DD"/>
                </a:solidFill>
                <a:effectLst/>
                <a:latin typeface="Fira Code" panose="020B0809050000020004" pitchFamily="49" charset="0"/>
              </a:rPr>
              <a:t>&lt;</a:t>
            </a:r>
            <a:r>
              <a:rPr lang="en-IN" sz="1000" b="0" dirty="0">
                <a:solidFill>
                  <a:srgbClr val="ABB2BF"/>
                </a:solidFill>
                <a:effectLst/>
                <a:latin typeface="Fira Code" panose="020B0809050000020004" pitchFamily="49" charset="0"/>
              </a:rPr>
              <a:t> </a:t>
            </a:r>
            <a:r>
              <a:rPr lang="en-IN" sz="1000" b="0" dirty="0" err="1">
                <a:solidFill>
                  <a:srgbClr val="E06C75"/>
                </a:solidFill>
                <a:effectLst/>
                <a:latin typeface="Fira Code" panose="020B0809050000020004" pitchFamily="49" charset="0"/>
              </a:rPr>
              <a:t>array_size</a:t>
            </a:r>
            <a:r>
              <a:rPr lang="en-IN" sz="1000" b="0" dirty="0">
                <a:solidFill>
                  <a:srgbClr val="ABB2BF"/>
                </a:solidFill>
                <a:effectLst/>
                <a:latin typeface="Fira Code" panose="020B0809050000020004" pitchFamily="49" charset="0"/>
              </a:rPr>
              <a:t>; </a:t>
            </a:r>
            <a:r>
              <a:rPr lang="en-IN" sz="1000" b="0" dirty="0" err="1">
                <a:solidFill>
                  <a:srgbClr val="E06C75"/>
                </a:solidFill>
                <a:effectLst/>
                <a:latin typeface="Fira Code" panose="020B0809050000020004" pitchFamily="49" charset="0"/>
              </a:rPr>
              <a:t>i</a:t>
            </a:r>
            <a:r>
              <a:rPr lang="en-IN" sz="1000" b="0" dirty="0">
                <a:solidFill>
                  <a:srgbClr val="C678DD"/>
                </a:solidFill>
                <a:effectLst/>
                <a:latin typeface="Fira Code" panose="020B0809050000020004" pitchFamily="49" charset="0"/>
              </a:rPr>
              <a:t>++</a:t>
            </a:r>
            <a:r>
              <a:rPr lang="en-IN" sz="1000" b="0" dirty="0">
                <a:solidFill>
                  <a:srgbClr val="ABB2BF"/>
                </a:solidFill>
                <a:effectLst/>
                <a:latin typeface="Fira Code" panose="020B0809050000020004" pitchFamily="49" charset="0"/>
              </a:rPr>
              <a:t>){</a:t>
            </a:r>
          </a:p>
          <a:p>
            <a:r>
              <a:rPr lang="en-IN" sz="1000" b="0" dirty="0">
                <a:solidFill>
                  <a:srgbClr val="ABB2BF"/>
                </a:solidFill>
                <a:effectLst/>
                <a:latin typeface="Fira Code" panose="020B0809050000020004" pitchFamily="49" charset="0"/>
              </a:rPr>
              <a:t>        </a:t>
            </a:r>
            <a:r>
              <a:rPr lang="en-IN" sz="1000" b="0" dirty="0" err="1">
                <a:solidFill>
                  <a:srgbClr val="61AFEF"/>
                </a:solidFill>
                <a:effectLst/>
                <a:latin typeface="Fira Code" panose="020B0809050000020004" pitchFamily="49" charset="0"/>
              </a:rPr>
              <a:t>printf</a:t>
            </a:r>
            <a:r>
              <a:rPr lang="en-IN" sz="1000" b="0" dirty="0">
                <a:solidFill>
                  <a:srgbClr val="ABB2BF"/>
                </a:solidFill>
                <a:effectLst/>
                <a:latin typeface="Fira Code" panose="020B0809050000020004" pitchFamily="49" charset="0"/>
              </a:rPr>
              <a:t>(</a:t>
            </a:r>
            <a:r>
              <a:rPr lang="en-IN" sz="1000" b="0" dirty="0">
                <a:solidFill>
                  <a:srgbClr val="98C379"/>
                </a:solidFill>
                <a:effectLst/>
                <a:latin typeface="Fira Code" panose="020B0809050000020004" pitchFamily="49" charset="0"/>
              </a:rPr>
              <a:t>"</a:t>
            </a:r>
            <a:r>
              <a:rPr lang="en-IN" sz="1000" b="0" dirty="0">
                <a:solidFill>
                  <a:srgbClr val="D19A66"/>
                </a:solidFill>
                <a:effectLst/>
                <a:latin typeface="Fira Code" panose="020B0809050000020004" pitchFamily="49" charset="0"/>
              </a:rPr>
              <a:t>%d</a:t>
            </a:r>
            <a:r>
              <a:rPr lang="en-IN" sz="1000" b="0" dirty="0">
                <a:solidFill>
                  <a:srgbClr val="98C379"/>
                </a:solidFill>
                <a:effectLst/>
                <a:latin typeface="Fira Code" panose="020B0809050000020004" pitchFamily="49" charset="0"/>
              </a:rPr>
              <a:t> "</a:t>
            </a:r>
            <a:r>
              <a:rPr lang="en-IN" sz="1000" b="0" dirty="0">
                <a:solidFill>
                  <a:srgbClr val="ABB2BF"/>
                </a:solidFill>
                <a:effectLst/>
                <a:latin typeface="Fira Code" panose="020B0809050000020004" pitchFamily="49" charset="0"/>
              </a:rPr>
              <a:t>, </a:t>
            </a:r>
            <a:r>
              <a:rPr lang="en-IN" sz="1000" b="0" dirty="0" err="1">
                <a:solidFill>
                  <a:srgbClr val="E06C75"/>
                </a:solidFill>
                <a:effectLst/>
                <a:latin typeface="Fira Code" panose="020B0809050000020004" pitchFamily="49" charset="0"/>
              </a:rPr>
              <a:t>h_data</a:t>
            </a:r>
            <a:r>
              <a:rPr lang="en-IN" sz="1000" b="0" dirty="0">
                <a:solidFill>
                  <a:srgbClr val="ABB2BF"/>
                </a:solidFill>
                <a:effectLst/>
                <a:latin typeface="Fira Code" panose="020B0809050000020004" pitchFamily="49" charset="0"/>
              </a:rPr>
              <a:t>[</a:t>
            </a:r>
            <a:r>
              <a:rPr lang="en-IN" sz="1000" b="0" dirty="0" err="1">
                <a:solidFill>
                  <a:srgbClr val="E06C75"/>
                </a:solidFill>
                <a:effectLst/>
                <a:latin typeface="Fira Code" panose="020B0809050000020004" pitchFamily="49" charset="0"/>
              </a:rPr>
              <a:t>i</a:t>
            </a:r>
            <a:r>
              <a:rPr lang="en-IN" sz="1000" b="0" dirty="0">
                <a:solidFill>
                  <a:srgbClr val="ABB2BF"/>
                </a:solidFill>
                <a:effectLst/>
                <a:latin typeface="Fira Code" panose="020B0809050000020004" pitchFamily="49" charset="0"/>
              </a:rPr>
              <a:t>]);</a:t>
            </a:r>
          </a:p>
          <a:p>
            <a:r>
              <a:rPr lang="en-IN" sz="1000" b="0" dirty="0">
                <a:solidFill>
                  <a:srgbClr val="ABB2BF"/>
                </a:solidFill>
                <a:effectLst/>
                <a:latin typeface="Fira Code" panose="020B0809050000020004" pitchFamily="49" charset="0"/>
              </a:rPr>
              <a:t>    }</a:t>
            </a:r>
          </a:p>
          <a:p>
            <a:r>
              <a:rPr lang="en-IN" sz="1000" b="0" dirty="0">
                <a:solidFill>
                  <a:srgbClr val="ABB2BF"/>
                </a:solidFill>
                <a:effectLst/>
                <a:latin typeface="Fira Code" panose="020B0809050000020004" pitchFamily="49" charset="0"/>
              </a:rPr>
              <a:t>    </a:t>
            </a:r>
            <a:r>
              <a:rPr lang="en-IN" sz="1000" b="0" dirty="0" err="1">
                <a:solidFill>
                  <a:srgbClr val="61AFEF"/>
                </a:solidFill>
                <a:effectLst/>
                <a:latin typeface="Fira Code" panose="020B0809050000020004" pitchFamily="49" charset="0"/>
              </a:rPr>
              <a:t>printf</a:t>
            </a:r>
            <a:r>
              <a:rPr lang="en-IN" sz="1000" b="0" dirty="0">
                <a:solidFill>
                  <a:srgbClr val="ABB2BF"/>
                </a:solidFill>
                <a:effectLst/>
                <a:latin typeface="Fira Code" panose="020B0809050000020004" pitchFamily="49" charset="0"/>
              </a:rPr>
              <a:t>(</a:t>
            </a:r>
            <a:r>
              <a:rPr lang="en-IN" sz="1000" b="0" dirty="0">
                <a:solidFill>
                  <a:srgbClr val="98C379"/>
                </a:solidFill>
                <a:effectLst/>
                <a:latin typeface="Fira Code" panose="020B0809050000020004" pitchFamily="49" charset="0"/>
              </a:rPr>
              <a:t>"</a:t>
            </a:r>
            <a:r>
              <a:rPr lang="en-IN" sz="1000" b="0" dirty="0">
                <a:solidFill>
                  <a:srgbClr val="56B6C2"/>
                </a:solidFill>
                <a:effectLst/>
                <a:latin typeface="Fira Code" panose="020B0809050000020004" pitchFamily="49" charset="0"/>
              </a:rPr>
              <a:t>\n</a:t>
            </a:r>
            <a:r>
              <a:rPr lang="en-IN" sz="1000" b="0" dirty="0">
                <a:solidFill>
                  <a:srgbClr val="98C379"/>
                </a:solidFill>
                <a:effectLst/>
                <a:latin typeface="Fira Code" panose="020B0809050000020004" pitchFamily="49" charset="0"/>
              </a:rPr>
              <a:t> </a:t>
            </a:r>
            <a:r>
              <a:rPr lang="en-IN" sz="1000" b="0" dirty="0">
                <a:solidFill>
                  <a:srgbClr val="56B6C2"/>
                </a:solidFill>
                <a:effectLst/>
                <a:latin typeface="Fira Code" panose="020B0809050000020004" pitchFamily="49" charset="0"/>
              </a:rPr>
              <a:t>\n</a:t>
            </a:r>
            <a:r>
              <a:rPr lang="en-IN" sz="1000" b="0" dirty="0">
                <a:solidFill>
                  <a:srgbClr val="98C379"/>
                </a:solidFill>
                <a:effectLst/>
                <a:latin typeface="Fira Code" panose="020B0809050000020004" pitchFamily="49" charset="0"/>
              </a:rPr>
              <a:t>"</a:t>
            </a:r>
            <a:r>
              <a:rPr lang="en-IN" sz="1000" b="0" dirty="0">
                <a:solidFill>
                  <a:srgbClr val="ABB2BF"/>
                </a:solidFill>
                <a:effectLst/>
                <a:latin typeface="Fira Code" panose="020B0809050000020004" pitchFamily="49" charset="0"/>
              </a:rPr>
              <a:t>);</a:t>
            </a:r>
          </a:p>
          <a:p>
            <a:br>
              <a:rPr lang="en-IN" sz="1000" b="0" dirty="0">
                <a:solidFill>
                  <a:srgbClr val="ABB2BF"/>
                </a:solidFill>
                <a:effectLst/>
                <a:latin typeface="Fira Code" panose="020B0809050000020004" pitchFamily="49" charset="0"/>
              </a:rPr>
            </a:br>
            <a:r>
              <a:rPr lang="en-IN" sz="1000" b="0" dirty="0">
                <a:solidFill>
                  <a:srgbClr val="ABB2BF"/>
                </a:solidFill>
                <a:effectLst/>
                <a:latin typeface="Fira Code" panose="020B0809050000020004" pitchFamily="49" charset="0"/>
              </a:rPr>
              <a:t>    </a:t>
            </a:r>
            <a:r>
              <a:rPr lang="en-IN" sz="1000" b="0" dirty="0">
                <a:solidFill>
                  <a:srgbClr val="C678DD"/>
                </a:solidFill>
                <a:effectLst/>
                <a:latin typeface="Fira Code" panose="020B0809050000020004" pitchFamily="49" charset="0"/>
              </a:rPr>
              <a:t>int</a:t>
            </a:r>
            <a:r>
              <a:rPr lang="en-IN" sz="1000" b="0" dirty="0">
                <a:solidFill>
                  <a:srgbClr val="ABB2BF"/>
                </a:solidFill>
                <a:effectLst/>
                <a:latin typeface="Fira Code" panose="020B0809050000020004" pitchFamily="49" charset="0"/>
              </a:rPr>
              <a:t> </a:t>
            </a:r>
            <a:r>
              <a:rPr lang="en-IN" sz="1000" b="0" dirty="0">
                <a:solidFill>
                  <a:srgbClr val="C678DD"/>
                </a:solidFill>
                <a:effectLst/>
                <a:latin typeface="Fira Code" panose="020B0809050000020004" pitchFamily="49" charset="0"/>
              </a:rPr>
              <a:t>*</a:t>
            </a:r>
            <a:r>
              <a:rPr lang="en-IN" sz="1000" b="0" dirty="0">
                <a:solidFill>
                  <a:srgbClr val="ABB2BF"/>
                </a:solidFill>
                <a:effectLst/>
                <a:latin typeface="Fira Code" panose="020B0809050000020004" pitchFamily="49" charset="0"/>
              </a:rPr>
              <a:t> </a:t>
            </a:r>
            <a:r>
              <a:rPr lang="en-IN" sz="1000" b="0" dirty="0" err="1">
                <a:solidFill>
                  <a:srgbClr val="E06C75"/>
                </a:solidFill>
                <a:effectLst/>
                <a:latin typeface="Fira Code" panose="020B0809050000020004" pitchFamily="49" charset="0"/>
              </a:rPr>
              <a:t>d_data</a:t>
            </a:r>
            <a:r>
              <a:rPr lang="en-IN" sz="1000" b="0" dirty="0">
                <a:solidFill>
                  <a:srgbClr val="ABB2BF"/>
                </a:solidFill>
                <a:effectLst/>
                <a:latin typeface="Fira Code" panose="020B0809050000020004" pitchFamily="49" charset="0"/>
              </a:rPr>
              <a:t>;</a:t>
            </a:r>
          </a:p>
          <a:p>
            <a:r>
              <a:rPr lang="en-IN" sz="1000" b="0" dirty="0">
                <a:solidFill>
                  <a:srgbClr val="ABB2BF"/>
                </a:solidFill>
                <a:effectLst/>
                <a:latin typeface="Fira Code" panose="020B0809050000020004" pitchFamily="49" charset="0"/>
              </a:rPr>
              <a:t>    </a:t>
            </a:r>
            <a:r>
              <a:rPr lang="en-IN" sz="1000" b="0" dirty="0" err="1">
                <a:solidFill>
                  <a:srgbClr val="61AFEF"/>
                </a:solidFill>
                <a:effectLst/>
                <a:latin typeface="Fira Code" panose="020B0809050000020004" pitchFamily="49" charset="0"/>
              </a:rPr>
              <a:t>cudaMalloc</a:t>
            </a:r>
            <a:r>
              <a:rPr lang="en-IN" sz="1000" b="0" dirty="0">
                <a:solidFill>
                  <a:srgbClr val="ABB2BF"/>
                </a:solidFill>
                <a:effectLst/>
                <a:latin typeface="Fira Code" panose="020B0809050000020004" pitchFamily="49" charset="0"/>
              </a:rPr>
              <a:t>((</a:t>
            </a:r>
            <a:r>
              <a:rPr lang="en-IN" sz="1000" b="0" dirty="0">
                <a:solidFill>
                  <a:srgbClr val="C678DD"/>
                </a:solidFill>
                <a:effectLst/>
                <a:latin typeface="Fira Code" panose="020B0809050000020004" pitchFamily="49" charset="0"/>
              </a:rPr>
              <a:t>void**</a:t>
            </a:r>
            <a:r>
              <a:rPr lang="en-IN" sz="1000" b="0" dirty="0">
                <a:solidFill>
                  <a:srgbClr val="ABB2BF"/>
                </a:solidFill>
                <a:effectLst/>
                <a:latin typeface="Fira Code" panose="020B0809050000020004" pitchFamily="49" charset="0"/>
              </a:rPr>
              <a:t>)</a:t>
            </a:r>
            <a:r>
              <a:rPr lang="en-IN" sz="1000" b="0" dirty="0">
                <a:solidFill>
                  <a:srgbClr val="C678DD"/>
                </a:solidFill>
                <a:effectLst/>
                <a:latin typeface="Fira Code" panose="020B0809050000020004" pitchFamily="49" charset="0"/>
              </a:rPr>
              <a:t>&amp;</a:t>
            </a:r>
            <a:r>
              <a:rPr lang="en-IN" sz="1000" b="0" dirty="0" err="1">
                <a:solidFill>
                  <a:srgbClr val="E06C75"/>
                </a:solidFill>
                <a:effectLst/>
                <a:latin typeface="Fira Code" panose="020B0809050000020004" pitchFamily="49" charset="0"/>
              </a:rPr>
              <a:t>d_data</a:t>
            </a:r>
            <a:r>
              <a:rPr lang="en-IN" sz="1000" b="0" dirty="0">
                <a:solidFill>
                  <a:srgbClr val="ABB2BF"/>
                </a:solidFill>
                <a:effectLst/>
                <a:latin typeface="Fira Code" panose="020B0809050000020004" pitchFamily="49" charset="0"/>
              </a:rPr>
              <a:t>, </a:t>
            </a:r>
            <a:r>
              <a:rPr lang="en-IN" sz="1000" b="0" dirty="0" err="1">
                <a:solidFill>
                  <a:srgbClr val="E06C75"/>
                </a:solidFill>
                <a:effectLst/>
                <a:latin typeface="Fira Code" panose="020B0809050000020004" pitchFamily="49" charset="0"/>
              </a:rPr>
              <a:t>array_byte_size</a:t>
            </a:r>
            <a:r>
              <a:rPr lang="en-IN" sz="1000" b="0" dirty="0">
                <a:solidFill>
                  <a:srgbClr val="ABB2BF"/>
                </a:solidFill>
                <a:effectLst/>
                <a:latin typeface="Fira Code" panose="020B0809050000020004" pitchFamily="49" charset="0"/>
              </a:rPr>
              <a:t>);</a:t>
            </a:r>
          </a:p>
          <a:p>
            <a:r>
              <a:rPr lang="en-IN" sz="1000" b="0" dirty="0">
                <a:solidFill>
                  <a:srgbClr val="ABB2BF"/>
                </a:solidFill>
                <a:effectLst/>
                <a:latin typeface="Fira Code" panose="020B0809050000020004" pitchFamily="49" charset="0"/>
              </a:rPr>
              <a:t>    </a:t>
            </a:r>
            <a:r>
              <a:rPr lang="en-IN" sz="1000" b="0" dirty="0" err="1">
                <a:solidFill>
                  <a:srgbClr val="61AFEF"/>
                </a:solidFill>
                <a:effectLst/>
                <a:latin typeface="Fira Code" panose="020B0809050000020004" pitchFamily="49" charset="0"/>
              </a:rPr>
              <a:t>cudaMemcpu</a:t>
            </a:r>
            <a:r>
              <a:rPr lang="en-IN" sz="1000" b="0" dirty="0">
                <a:solidFill>
                  <a:srgbClr val="ABB2BF"/>
                </a:solidFill>
                <a:effectLst/>
                <a:latin typeface="Fira Code" panose="020B0809050000020004" pitchFamily="49" charset="0"/>
              </a:rPr>
              <a:t>(</a:t>
            </a:r>
            <a:r>
              <a:rPr lang="en-IN" sz="1000" b="0" dirty="0" err="1">
                <a:solidFill>
                  <a:srgbClr val="E06C75"/>
                </a:solidFill>
                <a:effectLst/>
                <a:latin typeface="Fira Code" panose="020B0809050000020004" pitchFamily="49" charset="0"/>
              </a:rPr>
              <a:t>d_data</a:t>
            </a:r>
            <a:r>
              <a:rPr lang="en-IN" sz="1000" b="0" dirty="0">
                <a:solidFill>
                  <a:srgbClr val="ABB2BF"/>
                </a:solidFill>
                <a:effectLst/>
                <a:latin typeface="Fira Code" panose="020B0809050000020004" pitchFamily="49" charset="0"/>
              </a:rPr>
              <a:t>, </a:t>
            </a:r>
            <a:r>
              <a:rPr lang="en-IN" sz="1000" b="0" dirty="0" err="1">
                <a:solidFill>
                  <a:srgbClr val="E06C75"/>
                </a:solidFill>
                <a:effectLst/>
                <a:latin typeface="Fira Code" panose="020B0809050000020004" pitchFamily="49" charset="0"/>
              </a:rPr>
              <a:t>h_data</a:t>
            </a:r>
            <a:r>
              <a:rPr lang="en-IN" sz="1000" b="0" dirty="0">
                <a:solidFill>
                  <a:srgbClr val="ABB2BF"/>
                </a:solidFill>
                <a:effectLst/>
                <a:latin typeface="Fira Code" panose="020B0809050000020004" pitchFamily="49" charset="0"/>
              </a:rPr>
              <a:t>, </a:t>
            </a:r>
            <a:r>
              <a:rPr lang="en-IN" sz="1000" b="0" dirty="0" err="1">
                <a:solidFill>
                  <a:srgbClr val="E06C75"/>
                </a:solidFill>
                <a:effectLst/>
                <a:latin typeface="Fira Code" panose="020B0809050000020004" pitchFamily="49" charset="0"/>
              </a:rPr>
              <a:t>array_byte_size</a:t>
            </a:r>
            <a:r>
              <a:rPr lang="en-IN" sz="1000" b="0" dirty="0">
                <a:solidFill>
                  <a:srgbClr val="ABB2BF"/>
                </a:solidFill>
                <a:effectLst/>
                <a:latin typeface="Fira Code" panose="020B0809050000020004" pitchFamily="49" charset="0"/>
              </a:rPr>
              <a:t>, </a:t>
            </a:r>
            <a:r>
              <a:rPr lang="en-IN" sz="1000" b="0" dirty="0" err="1">
                <a:solidFill>
                  <a:srgbClr val="ABB2BF"/>
                </a:solidFill>
                <a:effectLst/>
                <a:latin typeface="Fira Code" panose="020B0809050000020004" pitchFamily="49" charset="0"/>
              </a:rPr>
              <a:t>cudaMemcpuHosToDevice</a:t>
            </a:r>
            <a:r>
              <a:rPr lang="en-IN" sz="1000" b="0" dirty="0">
                <a:solidFill>
                  <a:srgbClr val="ABB2BF"/>
                </a:solidFill>
                <a:effectLst/>
                <a:latin typeface="Fira Code" panose="020B0809050000020004" pitchFamily="49" charset="0"/>
              </a:rPr>
              <a:t>);</a:t>
            </a:r>
          </a:p>
          <a:p>
            <a:br>
              <a:rPr lang="en-IN" sz="1000" b="0" dirty="0">
                <a:solidFill>
                  <a:srgbClr val="ABB2BF"/>
                </a:solidFill>
                <a:effectLst/>
                <a:latin typeface="Fira Code" panose="020B0809050000020004" pitchFamily="49" charset="0"/>
              </a:rPr>
            </a:br>
            <a:r>
              <a:rPr lang="en-IN" sz="1000" b="0" dirty="0">
                <a:solidFill>
                  <a:srgbClr val="ABB2BF"/>
                </a:solidFill>
                <a:effectLst/>
                <a:latin typeface="Fira Code" panose="020B0809050000020004" pitchFamily="49" charset="0"/>
              </a:rPr>
              <a:t>    </a:t>
            </a:r>
            <a:r>
              <a:rPr lang="en-IN" sz="1000" b="0" dirty="0">
                <a:solidFill>
                  <a:srgbClr val="E5C07B"/>
                </a:solidFill>
                <a:effectLst/>
                <a:latin typeface="Fira Code" panose="020B0809050000020004" pitchFamily="49" charset="0"/>
              </a:rPr>
              <a:t>dim3</a:t>
            </a:r>
            <a:r>
              <a:rPr lang="en-IN" sz="1000" b="0" dirty="0">
                <a:solidFill>
                  <a:srgbClr val="ABB2BF"/>
                </a:solidFill>
                <a:effectLst/>
                <a:latin typeface="Fira Code" panose="020B0809050000020004" pitchFamily="49" charset="0"/>
              </a:rPr>
              <a:t> </a:t>
            </a:r>
            <a:r>
              <a:rPr lang="en-IN" sz="1000" b="0" dirty="0">
                <a:solidFill>
                  <a:srgbClr val="E06C75"/>
                </a:solidFill>
                <a:effectLst/>
                <a:latin typeface="Fira Code" panose="020B0809050000020004" pitchFamily="49" charset="0"/>
              </a:rPr>
              <a:t>block</a:t>
            </a:r>
            <a:r>
              <a:rPr lang="en-IN" sz="1000" b="0" dirty="0">
                <a:solidFill>
                  <a:srgbClr val="ABB2BF"/>
                </a:solidFill>
                <a:effectLst/>
                <a:latin typeface="Fira Code" panose="020B0809050000020004" pitchFamily="49" charset="0"/>
              </a:rPr>
              <a:t>(</a:t>
            </a:r>
            <a:r>
              <a:rPr lang="en-IN" sz="1000" b="0" dirty="0">
                <a:solidFill>
                  <a:srgbClr val="D19A66"/>
                </a:solidFill>
                <a:effectLst/>
                <a:latin typeface="Fira Code" panose="020B0809050000020004" pitchFamily="49" charset="0"/>
              </a:rPr>
              <a:t>8</a:t>
            </a:r>
            <a:r>
              <a:rPr lang="en-IN" sz="1000" b="0" dirty="0">
                <a:solidFill>
                  <a:srgbClr val="ABB2BF"/>
                </a:solidFill>
                <a:effectLst/>
                <a:latin typeface="Fira Code" panose="020B0809050000020004" pitchFamily="49" charset="0"/>
              </a:rPr>
              <a:t>);</a:t>
            </a:r>
          </a:p>
          <a:p>
            <a:r>
              <a:rPr lang="en-IN" sz="1000" b="0" dirty="0">
                <a:solidFill>
                  <a:srgbClr val="ABB2BF"/>
                </a:solidFill>
                <a:effectLst/>
                <a:latin typeface="Fira Code" panose="020B0809050000020004" pitchFamily="49" charset="0"/>
              </a:rPr>
              <a:t>    </a:t>
            </a:r>
            <a:r>
              <a:rPr lang="en-IN" sz="1000" b="0" dirty="0">
                <a:solidFill>
                  <a:srgbClr val="E5C07B"/>
                </a:solidFill>
                <a:effectLst/>
                <a:latin typeface="Fira Code" panose="020B0809050000020004" pitchFamily="49" charset="0"/>
              </a:rPr>
              <a:t>dim3</a:t>
            </a:r>
            <a:r>
              <a:rPr lang="en-IN" sz="1000" b="0" dirty="0">
                <a:solidFill>
                  <a:srgbClr val="ABB2BF"/>
                </a:solidFill>
                <a:effectLst/>
                <a:latin typeface="Fira Code" panose="020B0809050000020004" pitchFamily="49" charset="0"/>
              </a:rPr>
              <a:t> </a:t>
            </a:r>
            <a:r>
              <a:rPr lang="en-IN" sz="1000" b="0" dirty="0">
                <a:solidFill>
                  <a:srgbClr val="E06C75"/>
                </a:solidFill>
                <a:effectLst/>
                <a:latin typeface="Fira Code" panose="020B0809050000020004" pitchFamily="49" charset="0"/>
              </a:rPr>
              <a:t>grid</a:t>
            </a:r>
            <a:r>
              <a:rPr lang="en-IN" sz="1000" b="0" dirty="0">
                <a:solidFill>
                  <a:srgbClr val="ABB2BF"/>
                </a:solidFill>
                <a:effectLst/>
                <a:latin typeface="Fira Code" panose="020B0809050000020004" pitchFamily="49" charset="0"/>
              </a:rPr>
              <a:t>(</a:t>
            </a:r>
            <a:r>
              <a:rPr lang="en-IN" sz="1000" b="0" dirty="0">
                <a:solidFill>
                  <a:srgbClr val="D19A66"/>
                </a:solidFill>
                <a:effectLst/>
                <a:latin typeface="Fira Code" panose="020B0809050000020004" pitchFamily="49" charset="0"/>
              </a:rPr>
              <a:t>1</a:t>
            </a:r>
            <a:r>
              <a:rPr lang="en-IN" sz="1000" b="0" dirty="0">
                <a:solidFill>
                  <a:srgbClr val="ABB2BF"/>
                </a:solidFill>
                <a:effectLst/>
                <a:latin typeface="Fira Code" panose="020B0809050000020004" pitchFamily="49" charset="0"/>
              </a:rPr>
              <a:t>);</a:t>
            </a:r>
          </a:p>
          <a:p>
            <a:r>
              <a:rPr lang="en-IN" sz="1000" b="0" dirty="0">
                <a:solidFill>
                  <a:srgbClr val="ABB2BF"/>
                </a:solidFill>
                <a:effectLst/>
                <a:latin typeface="Fira Code" panose="020B0809050000020004" pitchFamily="49" charset="0"/>
              </a:rPr>
              <a:t>    </a:t>
            </a:r>
            <a:r>
              <a:rPr lang="en-IN" sz="1000" b="0" dirty="0" err="1">
                <a:solidFill>
                  <a:srgbClr val="61AFEF"/>
                </a:solidFill>
                <a:effectLst/>
                <a:latin typeface="Fira Code" panose="020B0809050000020004" pitchFamily="49" charset="0"/>
              </a:rPr>
              <a:t>unique_idx_calc_threadIdx</a:t>
            </a:r>
            <a:r>
              <a:rPr lang="en-IN" sz="1000" b="0" dirty="0">
                <a:solidFill>
                  <a:srgbClr val="ABB2BF"/>
                </a:solidFill>
                <a:effectLst/>
                <a:latin typeface="Fira Code" panose="020B0809050000020004" pitchFamily="49" charset="0"/>
              </a:rPr>
              <a:t> </a:t>
            </a:r>
            <a:r>
              <a:rPr lang="en-IN" sz="1000" b="0" dirty="0">
                <a:solidFill>
                  <a:srgbClr val="C678DD"/>
                </a:solidFill>
                <a:effectLst/>
                <a:latin typeface="Fira Code" panose="020B0809050000020004" pitchFamily="49" charset="0"/>
              </a:rPr>
              <a:t>&lt;&lt;&lt;</a:t>
            </a:r>
            <a:r>
              <a:rPr lang="en-IN" sz="1000" b="0" dirty="0">
                <a:solidFill>
                  <a:srgbClr val="E06C75"/>
                </a:solidFill>
                <a:effectLst/>
                <a:latin typeface="Fira Code" panose="020B0809050000020004" pitchFamily="49" charset="0"/>
              </a:rPr>
              <a:t>grid</a:t>
            </a:r>
            <a:r>
              <a:rPr lang="en-IN" sz="1000" b="0" dirty="0">
                <a:solidFill>
                  <a:srgbClr val="ABB2BF"/>
                </a:solidFill>
                <a:effectLst/>
                <a:latin typeface="Fira Code" panose="020B0809050000020004" pitchFamily="49" charset="0"/>
              </a:rPr>
              <a:t>, </a:t>
            </a:r>
            <a:r>
              <a:rPr lang="en-IN" sz="1000" b="0" dirty="0">
                <a:solidFill>
                  <a:srgbClr val="E06C75"/>
                </a:solidFill>
                <a:effectLst/>
                <a:latin typeface="Fira Code" panose="020B0809050000020004" pitchFamily="49" charset="0"/>
              </a:rPr>
              <a:t>block</a:t>
            </a:r>
            <a:r>
              <a:rPr lang="en-IN" sz="1000" b="0" dirty="0">
                <a:solidFill>
                  <a:srgbClr val="C678DD"/>
                </a:solidFill>
                <a:effectLst/>
                <a:latin typeface="Fira Code" panose="020B0809050000020004" pitchFamily="49" charset="0"/>
              </a:rPr>
              <a:t>&gt;&gt;&gt;</a:t>
            </a:r>
            <a:r>
              <a:rPr lang="en-IN" sz="1000" b="0" dirty="0">
                <a:solidFill>
                  <a:srgbClr val="ABB2BF"/>
                </a:solidFill>
                <a:effectLst/>
                <a:latin typeface="Fira Code" panose="020B0809050000020004" pitchFamily="49" charset="0"/>
              </a:rPr>
              <a:t>(</a:t>
            </a:r>
            <a:r>
              <a:rPr lang="en-IN" sz="1000" b="0" dirty="0" err="1">
                <a:solidFill>
                  <a:srgbClr val="E06C75"/>
                </a:solidFill>
                <a:effectLst/>
                <a:latin typeface="Fira Code" panose="020B0809050000020004" pitchFamily="49" charset="0"/>
              </a:rPr>
              <a:t>d_data</a:t>
            </a:r>
            <a:r>
              <a:rPr lang="en-IN" sz="1000" b="0" dirty="0">
                <a:solidFill>
                  <a:srgbClr val="ABB2BF"/>
                </a:solidFill>
                <a:effectLst/>
                <a:latin typeface="Fira Code" panose="020B0809050000020004" pitchFamily="49" charset="0"/>
              </a:rPr>
              <a:t>);</a:t>
            </a:r>
          </a:p>
          <a:p>
            <a:r>
              <a:rPr lang="en-IN" sz="1000" b="0" dirty="0">
                <a:solidFill>
                  <a:srgbClr val="ABB2BF"/>
                </a:solidFill>
                <a:effectLst/>
                <a:latin typeface="Fira Code" panose="020B0809050000020004" pitchFamily="49" charset="0"/>
              </a:rPr>
              <a:t>    </a:t>
            </a:r>
            <a:r>
              <a:rPr lang="en-IN" sz="1000" b="0" dirty="0" err="1">
                <a:solidFill>
                  <a:srgbClr val="61AFEF"/>
                </a:solidFill>
                <a:effectLst/>
                <a:latin typeface="Fira Code" panose="020B0809050000020004" pitchFamily="49" charset="0"/>
              </a:rPr>
              <a:t>cudaDeviceSynchronize</a:t>
            </a:r>
            <a:r>
              <a:rPr lang="en-IN" sz="1000" b="0" dirty="0">
                <a:solidFill>
                  <a:srgbClr val="ABB2BF"/>
                </a:solidFill>
                <a:effectLst/>
                <a:latin typeface="Fira Code" panose="020B0809050000020004" pitchFamily="49" charset="0"/>
              </a:rPr>
              <a:t>();</a:t>
            </a:r>
          </a:p>
          <a:p>
            <a:r>
              <a:rPr lang="en-IN" sz="1000" b="0" dirty="0">
                <a:solidFill>
                  <a:srgbClr val="ABB2BF"/>
                </a:solidFill>
                <a:effectLst/>
                <a:latin typeface="Fira Code" panose="020B0809050000020004" pitchFamily="49" charset="0"/>
              </a:rPr>
              <a:t>    </a:t>
            </a:r>
            <a:r>
              <a:rPr lang="en-IN" sz="1000" b="0" dirty="0" err="1">
                <a:solidFill>
                  <a:srgbClr val="61AFEF"/>
                </a:solidFill>
                <a:effectLst/>
                <a:latin typeface="Fira Code" panose="020B0809050000020004" pitchFamily="49" charset="0"/>
              </a:rPr>
              <a:t>cudaDeviceReset</a:t>
            </a:r>
            <a:r>
              <a:rPr lang="en-IN" sz="1000" b="0" dirty="0">
                <a:solidFill>
                  <a:srgbClr val="ABB2BF"/>
                </a:solidFill>
                <a:effectLst/>
                <a:latin typeface="Fira Code" panose="020B0809050000020004" pitchFamily="49" charset="0"/>
              </a:rPr>
              <a:t>();</a:t>
            </a:r>
          </a:p>
          <a:p>
            <a:r>
              <a:rPr lang="en-IN" sz="1000" b="0" dirty="0">
                <a:solidFill>
                  <a:srgbClr val="ABB2BF"/>
                </a:solidFill>
                <a:effectLst/>
                <a:latin typeface="Fira Code" panose="020B0809050000020004" pitchFamily="49" charset="0"/>
              </a:rPr>
              <a:t>    </a:t>
            </a:r>
            <a:r>
              <a:rPr lang="en-IN" sz="1000" b="0" dirty="0">
                <a:solidFill>
                  <a:srgbClr val="C678DD"/>
                </a:solidFill>
                <a:effectLst/>
                <a:latin typeface="Fira Code" panose="020B0809050000020004" pitchFamily="49" charset="0"/>
              </a:rPr>
              <a:t>return</a:t>
            </a:r>
            <a:r>
              <a:rPr lang="en-IN" sz="1000" b="0" dirty="0">
                <a:solidFill>
                  <a:srgbClr val="ABB2BF"/>
                </a:solidFill>
                <a:effectLst/>
                <a:latin typeface="Fira Code" panose="020B0809050000020004" pitchFamily="49" charset="0"/>
              </a:rPr>
              <a:t> </a:t>
            </a:r>
            <a:r>
              <a:rPr lang="en-IN" sz="1000" b="0" dirty="0">
                <a:solidFill>
                  <a:srgbClr val="D19A66"/>
                </a:solidFill>
                <a:effectLst/>
                <a:latin typeface="Fira Code" panose="020B0809050000020004" pitchFamily="49" charset="0"/>
              </a:rPr>
              <a:t>0</a:t>
            </a:r>
            <a:r>
              <a:rPr lang="en-IN" sz="1000" b="0" dirty="0">
                <a:solidFill>
                  <a:srgbClr val="ABB2BF"/>
                </a:solidFill>
                <a:effectLst/>
                <a:latin typeface="Fira Code" panose="020B0809050000020004" pitchFamily="49" charset="0"/>
              </a:rPr>
              <a:t>;}</a:t>
            </a:r>
          </a:p>
          <a:p>
            <a:pPr algn="ctr"/>
            <a:endParaRPr lang="en-IN" sz="700" dirty="0"/>
          </a:p>
        </p:txBody>
      </p:sp>
    </p:spTree>
    <p:extLst>
      <p:ext uri="{BB962C8B-B14F-4D97-AF65-F5344CB8AC3E}">
        <p14:creationId xmlns:p14="http://schemas.microsoft.com/office/powerpoint/2010/main" val="14565683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2F896-A615-041B-3308-3D159ADC75F1}"/>
              </a:ext>
            </a:extLst>
          </p:cNvPr>
          <p:cNvSpPr>
            <a:spLocks noGrp="1"/>
          </p:cNvSpPr>
          <p:nvPr>
            <p:ph type="title"/>
          </p:nvPr>
        </p:nvSpPr>
        <p:spPr/>
        <p:txBody>
          <a:bodyPr/>
          <a:lstStyle/>
          <a:p>
            <a:r>
              <a:rPr lang="en-IN" i="0" dirty="0">
                <a:solidFill>
                  <a:srgbClr val="B292FF"/>
                </a:solidFill>
                <a:effectLst/>
                <a:latin typeface="Fira Code" panose="020B0809050000020004" pitchFamily="49" charset="0"/>
                <a:ea typeface="Fira Code" panose="020B0809050000020004" pitchFamily="49" charset="0"/>
                <a:cs typeface="Fira Code" panose="020B0809050000020004" pitchFamily="49" charset="0"/>
              </a:rPr>
              <a:t>Unique index calculation</a:t>
            </a:r>
            <a:endParaRPr lang="en-IN" dirty="0">
              <a:solidFill>
                <a:srgbClr val="B292FF"/>
              </a:solidFill>
              <a:latin typeface="Fira Code" panose="020B0809050000020004" pitchFamily="49" charset="0"/>
              <a:ea typeface="Fira Code" panose="020B0809050000020004" pitchFamily="49" charset="0"/>
              <a:cs typeface="Fira Code" panose="020B0809050000020004" pitchFamily="49" charset="0"/>
            </a:endParaRPr>
          </a:p>
        </p:txBody>
      </p:sp>
      <p:pic>
        <p:nvPicPr>
          <p:cNvPr id="37" name="Picture 36">
            <a:extLst>
              <a:ext uri="{FF2B5EF4-FFF2-40B4-BE49-F238E27FC236}">
                <a16:creationId xmlns:a16="http://schemas.microsoft.com/office/drawing/2014/main" id="{BBE3E5A3-EE5B-104F-0B46-840E9A0804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1469" y="183800"/>
            <a:ext cx="605135" cy="353809"/>
          </a:xfrm>
          <a:prstGeom prst="rect">
            <a:avLst/>
          </a:prstGeom>
        </p:spPr>
      </p:pic>
      <p:pic>
        <p:nvPicPr>
          <p:cNvPr id="38" name="Picture 37">
            <a:extLst>
              <a:ext uri="{FF2B5EF4-FFF2-40B4-BE49-F238E27FC236}">
                <a16:creationId xmlns:a16="http://schemas.microsoft.com/office/drawing/2014/main" id="{64B749E6-1C52-A25D-0247-C795426C00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7785" y="225414"/>
            <a:ext cx="789415" cy="279420"/>
          </a:xfrm>
          <a:prstGeom prst="rect">
            <a:avLst/>
          </a:prstGeom>
        </p:spPr>
      </p:pic>
      <p:sp>
        <p:nvSpPr>
          <p:cNvPr id="5" name="TextBox 4">
            <a:extLst>
              <a:ext uri="{FF2B5EF4-FFF2-40B4-BE49-F238E27FC236}">
                <a16:creationId xmlns:a16="http://schemas.microsoft.com/office/drawing/2014/main" id="{513FE36C-9B27-029C-CC52-0E0952E0A13C}"/>
              </a:ext>
            </a:extLst>
          </p:cNvPr>
          <p:cNvSpPr txBox="1"/>
          <p:nvPr/>
        </p:nvSpPr>
        <p:spPr>
          <a:xfrm>
            <a:off x="838200" y="1867588"/>
            <a:ext cx="6096982" cy="1015663"/>
          </a:xfrm>
          <a:prstGeom prst="rect">
            <a:avLst/>
          </a:prstGeom>
          <a:noFill/>
        </p:spPr>
        <p:txBody>
          <a:bodyPr wrap="square">
            <a:spAutoFit/>
          </a:bodyPr>
          <a:lstStyle/>
          <a:p>
            <a:pPr marL="171450" indent="-171450">
              <a:buFont typeface="Arial" panose="020B0604020202020204" pitchFamily="34" charset="0"/>
              <a:buChar char="•"/>
            </a:pPr>
            <a:r>
              <a:rPr lang="en-IN" sz="1000" dirty="0">
                <a:solidFill>
                  <a:srgbClr val="FFFFFF"/>
                </a:solidFill>
                <a:latin typeface="Fira Code" panose="020B0809050000020004" pitchFamily="49" charset="0"/>
                <a:ea typeface="Fira Code" panose="020B0809050000020004" pitchFamily="49" charset="0"/>
                <a:cs typeface="Fira Code" panose="020B0809050000020004" pitchFamily="49" charset="0"/>
              </a:rPr>
              <a:t>In a #CUDA program it is very common to use #threadIdx, #blockIdx, #blockDim variable value to calculate the array indices. Now it is important to remember why we use #CUDA in the first place, it is because there are no dependencies or very less dependencies in the loop.</a:t>
            </a:r>
          </a:p>
          <a:p>
            <a:pPr marL="171450" indent="-171450">
              <a:buFont typeface="Arial" panose="020B0604020202020204" pitchFamily="34" charset="0"/>
              <a:buChar char="•"/>
            </a:pPr>
            <a:r>
              <a:rPr lang="en-IN" sz="1000" dirty="0">
                <a:solidFill>
                  <a:srgbClr val="FFFFFF"/>
                </a:solidFill>
                <a:latin typeface="Fira Code" panose="020B0809050000020004" pitchFamily="49" charset="0"/>
                <a:ea typeface="Fira Code" panose="020B0809050000020004" pitchFamily="49" charset="0"/>
                <a:cs typeface="Fira Code" panose="020B0809050000020004" pitchFamily="49" charset="0"/>
              </a:rPr>
              <a:t>In the following section we are going to use these variables to access elements of the array transferred to the kernel.</a:t>
            </a:r>
          </a:p>
        </p:txBody>
      </p:sp>
      <p:grpSp>
        <p:nvGrpSpPr>
          <p:cNvPr id="20" name="Group 19">
            <a:extLst>
              <a:ext uri="{FF2B5EF4-FFF2-40B4-BE49-F238E27FC236}">
                <a16:creationId xmlns:a16="http://schemas.microsoft.com/office/drawing/2014/main" id="{8F76B0E9-04B2-732E-64F5-9E4C52D7276A}"/>
              </a:ext>
            </a:extLst>
          </p:cNvPr>
          <p:cNvGrpSpPr/>
          <p:nvPr/>
        </p:nvGrpSpPr>
        <p:grpSpPr>
          <a:xfrm>
            <a:off x="1090296" y="3354708"/>
            <a:ext cx="4089337" cy="532156"/>
            <a:chOff x="1874911" y="3708670"/>
            <a:chExt cx="4053940" cy="532156"/>
          </a:xfrm>
        </p:grpSpPr>
        <p:sp>
          <p:nvSpPr>
            <p:cNvPr id="19" name="Rectangle 18">
              <a:extLst>
                <a:ext uri="{FF2B5EF4-FFF2-40B4-BE49-F238E27FC236}">
                  <a16:creationId xmlns:a16="http://schemas.microsoft.com/office/drawing/2014/main" id="{183D0D1D-10C4-A3DD-AC02-2F8CE0897D1B}"/>
                </a:ext>
              </a:extLst>
            </p:cNvPr>
            <p:cNvSpPr/>
            <p:nvPr/>
          </p:nvSpPr>
          <p:spPr>
            <a:xfrm>
              <a:off x="3967830" y="3708670"/>
              <a:ext cx="1961021" cy="532156"/>
            </a:xfrm>
            <a:prstGeom prst="rect">
              <a:avLst/>
            </a:prstGeom>
            <a:solidFill>
              <a:srgbClr val="00A4A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16F3449F-402F-D5C8-5271-AD6EC620B591}"/>
                </a:ext>
              </a:extLst>
            </p:cNvPr>
            <p:cNvSpPr/>
            <p:nvPr/>
          </p:nvSpPr>
          <p:spPr>
            <a:xfrm>
              <a:off x="1874911" y="3708670"/>
              <a:ext cx="1909426" cy="532156"/>
            </a:xfrm>
            <a:prstGeom prst="rect">
              <a:avLst/>
            </a:prstGeom>
            <a:solidFill>
              <a:srgbClr val="00A4A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FA8247EE-8EE1-E8D2-8CDE-B443889A7622}"/>
                </a:ext>
              </a:extLst>
            </p:cNvPr>
            <p:cNvGrpSpPr/>
            <p:nvPr/>
          </p:nvGrpSpPr>
          <p:grpSpPr>
            <a:xfrm>
              <a:off x="1902539" y="3737037"/>
              <a:ext cx="3968303" cy="475426"/>
              <a:chOff x="792479" y="3751725"/>
              <a:chExt cx="3968303" cy="475426"/>
            </a:xfrm>
          </p:grpSpPr>
          <p:grpSp>
            <p:nvGrpSpPr>
              <p:cNvPr id="9" name="Group 8">
                <a:extLst>
                  <a:ext uri="{FF2B5EF4-FFF2-40B4-BE49-F238E27FC236}">
                    <a16:creationId xmlns:a16="http://schemas.microsoft.com/office/drawing/2014/main" id="{9BBFBA05-396F-B583-D97D-51E286DE6650}"/>
                  </a:ext>
                </a:extLst>
              </p:cNvPr>
              <p:cNvGrpSpPr/>
              <p:nvPr/>
            </p:nvGrpSpPr>
            <p:grpSpPr>
              <a:xfrm>
                <a:off x="792479" y="3751727"/>
                <a:ext cx="1846462" cy="475424"/>
                <a:chOff x="1069749" y="3191289"/>
                <a:chExt cx="1846462" cy="475424"/>
              </a:xfrm>
            </p:grpSpPr>
            <p:sp>
              <p:nvSpPr>
                <p:cNvPr id="15" name="Rectangle 14">
                  <a:extLst>
                    <a:ext uri="{FF2B5EF4-FFF2-40B4-BE49-F238E27FC236}">
                      <a16:creationId xmlns:a16="http://schemas.microsoft.com/office/drawing/2014/main" id="{F95B6073-2D0A-84C8-849D-4AFBAEA83362}"/>
                    </a:ext>
                  </a:extLst>
                </p:cNvPr>
                <p:cNvSpPr/>
                <p:nvPr/>
              </p:nvSpPr>
              <p:spPr>
                <a:xfrm>
                  <a:off x="1069749" y="3191291"/>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Fira Code" panose="020B0809050000020004" pitchFamily="49" charset="0"/>
                      <a:ea typeface="Fira Code" panose="020B0809050000020004" pitchFamily="49" charset="0"/>
                      <a:cs typeface="Fira Code" panose="020B0809050000020004" pitchFamily="49" charset="0"/>
                    </a:rPr>
                    <a:t>A</a:t>
                  </a:r>
                </a:p>
              </p:txBody>
            </p:sp>
            <p:sp>
              <p:nvSpPr>
                <p:cNvPr id="16" name="Rectangle 15">
                  <a:extLst>
                    <a:ext uri="{FF2B5EF4-FFF2-40B4-BE49-F238E27FC236}">
                      <a16:creationId xmlns:a16="http://schemas.microsoft.com/office/drawing/2014/main" id="{B6D3556D-D331-1B80-4CE3-A5CBBD3F02D7}"/>
                    </a:ext>
                  </a:extLst>
                </p:cNvPr>
                <p:cNvSpPr/>
                <p:nvPr/>
              </p:nvSpPr>
              <p:spPr>
                <a:xfrm>
                  <a:off x="1543898"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Fira Code" panose="020B0809050000020004" pitchFamily="49" charset="0"/>
                      <a:ea typeface="Fira Code" panose="020B0809050000020004" pitchFamily="49" charset="0"/>
                      <a:cs typeface="Fira Code" panose="020B0809050000020004" pitchFamily="49" charset="0"/>
                    </a:rPr>
                    <a:t>B</a:t>
                  </a:r>
                </a:p>
              </p:txBody>
            </p:sp>
            <p:sp>
              <p:nvSpPr>
                <p:cNvPr id="17" name="Rectangle 16">
                  <a:extLst>
                    <a:ext uri="{FF2B5EF4-FFF2-40B4-BE49-F238E27FC236}">
                      <a16:creationId xmlns:a16="http://schemas.microsoft.com/office/drawing/2014/main" id="{F722E067-A4BE-29B4-1686-C0E72867FD99}"/>
                    </a:ext>
                  </a:extLst>
                </p:cNvPr>
                <p:cNvSpPr/>
                <p:nvPr/>
              </p:nvSpPr>
              <p:spPr>
                <a:xfrm>
                  <a:off x="2018047" y="3191290"/>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Fira Code" panose="020B0809050000020004" pitchFamily="49" charset="0"/>
                      <a:ea typeface="Fira Code" panose="020B0809050000020004" pitchFamily="49" charset="0"/>
                      <a:cs typeface="Fira Code" panose="020B0809050000020004" pitchFamily="49" charset="0"/>
                    </a:rPr>
                    <a:t>C</a:t>
                  </a:r>
                </a:p>
              </p:txBody>
            </p:sp>
            <p:sp>
              <p:nvSpPr>
                <p:cNvPr id="18" name="Rectangle 17">
                  <a:extLst>
                    <a:ext uri="{FF2B5EF4-FFF2-40B4-BE49-F238E27FC236}">
                      <a16:creationId xmlns:a16="http://schemas.microsoft.com/office/drawing/2014/main" id="{F63B021A-F5CE-D81A-CC20-1512F2FE4873}"/>
                    </a:ext>
                  </a:extLst>
                </p:cNvPr>
                <p:cNvSpPr/>
                <p:nvPr/>
              </p:nvSpPr>
              <p:spPr>
                <a:xfrm>
                  <a:off x="2492196" y="3191289"/>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Fira Code" panose="020B0809050000020004" pitchFamily="49" charset="0"/>
                      <a:ea typeface="Fira Code" panose="020B0809050000020004" pitchFamily="49" charset="0"/>
                      <a:cs typeface="Fira Code" panose="020B0809050000020004" pitchFamily="49" charset="0"/>
                    </a:rPr>
                    <a:t>D</a:t>
                  </a:r>
                </a:p>
              </p:txBody>
            </p:sp>
          </p:grpSp>
          <p:grpSp>
            <p:nvGrpSpPr>
              <p:cNvPr id="10" name="Group 9">
                <a:extLst>
                  <a:ext uri="{FF2B5EF4-FFF2-40B4-BE49-F238E27FC236}">
                    <a16:creationId xmlns:a16="http://schemas.microsoft.com/office/drawing/2014/main" id="{F1AD6098-1409-87EF-759A-F41BF1DF6D85}"/>
                  </a:ext>
                </a:extLst>
              </p:cNvPr>
              <p:cNvGrpSpPr/>
              <p:nvPr/>
            </p:nvGrpSpPr>
            <p:grpSpPr>
              <a:xfrm>
                <a:off x="2919150" y="3751725"/>
                <a:ext cx="1841632" cy="475424"/>
                <a:chOff x="2966345" y="3191286"/>
                <a:chExt cx="1841632" cy="475424"/>
              </a:xfrm>
            </p:grpSpPr>
            <p:sp>
              <p:nvSpPr>
                <p:cNvPr id="11" name="Rectangle 10">
                  <a:extLst>
                    <a:ext uri="{FF2B5EF4-FFF2-40B4-BE49-F238E27FC236}">
                      <a16:creationId xmlns:a16="http://schemas.microsoft.com/office/drawing/2014/main" id="{D1C4B9F0-C5ED-8426-072C-31CF599FF781}"/>
                    </a:ext>
                  </a:extLst>
                </p:cNvPr>
                <p:cNvSpPr/>
                <p:nvPr/>
              </p:nvSpPr>
              <p:spPr>
                <a:xfrm>
                  <a:off x="2966345" y="3191288"/>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Fira Code" panose="020B0809050000020004" pitchFamily="49" charset="0"/>
                      <a:ea typeface="Fira Code" panose="020B0809050000020004" pitchFamily="49" charset="0"/>
                      <a:cs typeface="Fira Code" panose="020B0809050000020004" pitchFamily="49" charset="0"/>
                    </a:rPr>
                    <a:t>E</a:t>
                  </a:r>
                </a:p>
              </p:txBody>
            </p:sp>
            <p:sp>
              <p:nvSpPr>
                <p:cNvPr id="12" name="Rectangle 11">
                  <a:extLst>
                    <a:ext uri="{FF2B5EF4-FFF2-40B4-BE49-F238E27FC236}">
                      <a16:creationId xmlns:a16="http://schemas.microsoft.com/office/drawing/2014/main" id="{FEFA1BEA-6DD0-A144-1981-0BF2AA15D4BE}"/>
                    </a:ext>
                  </a:extLst>
                </p:cNvPr>
                <p:cNvSpPr/>
                <p:nvPr/>
              </p:nvSpPr>
              <p:spPr>
                <a:xfrm>
                  <a:off x="3435664" y="3191287"/>
                  <a:ext cx="424015" cy="475423"/>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Fira Code" panose="020B0809050000020004" pitchFamily="49" charset="0"/>
                      <a:ea typeface="Fira Code" panose="020B0809050000020004" pitchFamily="49" charset="0"/>
                      <a:cs typeface="Fira Code" panose="020B0809050000020004" pitchFamily="49" charset="0"/>
                    </a:rPr>
                    <a:t>F</a:t>
                  </a:r>
                </a:p>
              </p:txBody>
            </p:sp>
            <p:sp>
              <p:nvSpPr>
                <p:cNvPr id="13" name="Rectangle 12">
                  <a:extLst>
                    <a:ext uri="{FF2B5EF4-FFF2-40B4-BE49-F238E27FC236}">
                      <a16:creationId xmlns:a16="http://schemas.microsoft.com/office/drawing/2014/main" id="{A3F48F21-16FC-AC9F-4590-801D71380F50}"/>
                    </a:ext>
                  </a:extLst>
                </p:cNvPr>
                <p:cNvSpPr/>
                <p:nvPr/>
              </p:nvSpPr>
              <p:spPr>
                <a:xfrm>
                  <a:off x="3909813" y="3191287"/>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Fira Code" panose="020B0809050000020004" pitchFamily="49" charset="0"/>
                      <a:ea typeface="Fira Code" panose="020B0809050000020004" pitchFamily="49" charset="0"/>
                      <a:cs typeface="Fira Code" panose="020B0809050000020004" pitchFamily="49" charset="0"/>
                    </a:rPr>
                    <a:t>G</a:t>
                  </a:r>
                </a:p>
              </p:txBody>
            </p:sp>
            <p:sp>
              <p:nvSpPr>
                <p:cNvPr id="14" name="Rectangle 13">
                  <a:extLst>
                    <a:ext uri="{FF2B5EF4-FFF2-40B4-BE49-F238E27FC236}">
                      <a16:creationId xmlns:a16="http://schemas.microsoft.com/office/drawing/2014/main" id="{969AC449-5D1B-9798-89F9-E03530F466F2}"/>
                    </a:ext>
                  </a:extLst>
                </p:cNvPr>
                <p:cNvSpPr/>
                <p:nvPr/>
              </p:nvSpPr>
              <p:spPr>
                <a:xfrm>
                  <a:off x="4383962" y="3191286"/>
                  <a:ext cx="424015" cy="475422"/>
                </a:xfrm>
                <a:prstGeom prst="rect">
                  <a:avLst/>
                </a:prstGeom>
                <a:solidFill>
                  <a:srgbClr val="B29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Fira Code" panose="020B0809050000020004" pitchFamily="49" charset="0"/>
                      <a:ea typeface="Fira Code" panose="020B0809050000020004" pitchFamily="49" charset="0"/>
                      <a:cs typeface="Fira Code" panose="020B0809050000020004" pitchFamily="49" charset="0"/>
                    </a:rPr>
                    <a:t>H</a:t>
                  </a:r>
                </a:p>
              </p:txBody>
            </p:sp>
          </p:grpSp>
        </p:grpSp>
      </p:grpSp>
      <p:sp>
        <p:nvSpPr>
          <p:cNvPr id="22" name="TextBox 21">
            <a:extLst>
              <a:ext uri="{FF2B5EF4-FFF2-40B4-BE49-F238E27FC236}">
                <a16:creationId xmlns:a16="http://schemas.microsoft.com/office/drawing/2014/main" id="{C5778FED-FF7B-D44F-3340-8511D097DA6F}"/>
              </a:ext>
            </a:extLst>
          </p:cNvPr>
          <p:cNvSpPr txBox="1"/>
          <p:nvPr/>
        </p:nvSpPr>
        <p:spPr>
          <a:xfrm>
            <a:off x="876378" y="4685251"/>
            <a:ext cx="4774053" cy="523220"/>
          </a:xfrm>
          <a:prstGeom prst="rect">
            <a:avLst/>
          </a:prstGeom>
          <a:noFill/>
        </p:spPr>
        <p:txBody>
          <a:bodyPr wrap="square">
            <a:spAutoFit/>
          </a:bodyPr>
          <a:lstStyle/>
          <a:p>
            <a:r>
              <a:rPr lang="en-IN" sz="1400" dirty="0">
                <a:solidFill>
                  <a:srgbClr val="FFFFFF"/>
                </a:solidFill>
                <a:latin typeface="Fira Code" panose="020B0809050000020004" pitchFamily="49" charset="0"/>
                <a:ea typeface="Fira Code" panose="020B0809050000020004" pitchFamily="49" charset="0"/>
                <a:cs typeface="Fira Code" panose="020B0809050000020004" pitchFamily="49" charset="0"/>
              </a:rPr>
              <a:t>gid = </a:t>
            </a:r>
            <a:r>
              <a:rPr lang="en-IN" sz="1400" dirty="0" err="1">
                <a:solidFill>
                  <a:srgbClr val="FFFFFF"/>
                </a:solidFill>
                <a:latin typeface="Fira Code" panose="020B0809050000020004" pitchFamily="49" charset="0"/>
                <a:ea typeface="Fira Code" panose="020B0809050000020004" pitchFamily="49" charset="0"/>
                <a:cs typeface="Fira Code" panose="020B0809050000020004" pitchFamily="49" charset="0"/>
              </a:rPr>
              <a:t>tid</a:t>
            </a:r>
            <a:r>
              <a:rPr lang="en-IN" sz="1400" dirty="0">
                <a:solidFill>
                  <a:srgbClr val="FFFFFF"/>
                </a:solidFill>
                <a:latin typeface="Fira Code" panose="020B0809050000020004" pitchFamily="49" charset="0"/>
                <a:ea typeface="Fira Code" panose="020B0809050000020004" pitchFamily="49" charset="0"/>
                <a:cs typeface="Fira Code" panose="020B0809050000020004" pitchFamily="49" charset="0"/>
              </a:rPr>
              <a:t> + offset;</a:t>
            </a:r>
          </a:p>
          <a:p>
            <a:r>
              <a:rPr lang="en-IN" sz="1400" dirty="0">
                <a:solidFill>
                  <a:srgbClr val="FFFFFF"/>
                </a:solidFill>
                <a:latin typeface="Fira Code" panose="020B0809050000020004" pitchFamily="49" charset="0"/>
                <a:ea typeface="Fira Code" panose="020B0809050000020004" pitchFamily="49" charset="0"/>
                <a:cs typeface="Fira Code" panose="020B0809050000020004" pitchFamily="49" charset="0"/>
              </a:rPr>
              <a:t>gid = </a:t>
            </a:r>
            <a:r>
              <a:rPr lang="en-IN" sz="1400" dirty="0" err="1">
                <a:solidFill>
                  <a:srgbClr val="FFFFFF"/>
                </a:solidFill>
                <a:latin typeface="Fira Code" panose="020B0809050000020004" pitchFamily="49" charset="0"/>
                <a:ea typeface="Fira Code" panose="020B0809050000020004" pitchFamily="49" charset="0"/>
                <a:cs typeface="Fira Code" panose="020B0809050000020004" pitchFamily="49" charset="0"/>
              </a:rPr>
              <a:t>tid</a:t>
            </a:r>
            <a:r>
              <a:rPr lang="en-IN" sz="1400" dirty="0">
                <a:solidFill>
                  <a:srgbClr val="FFFFFF"/>
                </a:solidFill>
                <a:latin typeface="Fira Code" panose="020B0809050000020004" pitchFamily="49" charset="0"/>
                <a:ea typeface="Fira Code" panose="020B0809050000020004" pitchFamily="49" charset="0"/>
                <a:cs typeface="Fira Code" panose="020B0809050000020004" pitchFamily="49" charset="0"/>
              </a:rPr>
              <a:t> + </a:t>
            </a:r>
            <a:r>
              <a:rPr lang="en-IN" sz="1400" dirty="0" err="1">
                <a:solidFill>
                  <a:srgbClr val="FFFFFF"/>
                </a:solidFill>
                <a:latin typeface="Fira Code" panose="020B0809050000020004" pitchFamily="49" charset="0"/>
                <a:ea typeface="Fira Code" panose="020B0809050000020004" pitchFamily="49" charset="0"/>
                <a:cs typeface="Fira Code" panose="020B0809050000020004" pitchFamily="49" charset="0"/>
              </a:rPr>
              <a:t>blockIdx.x</a:t>
            </a:r>
            <a:r>
              <a:rPr lang="en-IN" sz="1400" dirty="0">
                <a:solidFill>
                  <a:srgbClr val="FFFFFF"/>
                </a:solidFill>
                <a:latin typeface="Fira Code" panose="020B0809050000020004" pitchFamily="49" charset="0"/>
                <a:ea typeface="Fira Code" panose="020B0809050000020004" pitchFamily="49" charset="0"/>
                <a:cs typeface="Fira Code" panose="020B0809050000020004" pitchFamily="49" charset="0"/>
              </a:rPr>
              <a:t>*</a:t>
            </a:r>
            <a:r>
              <a:rPr lang="en-IN" sz="1400" dirty="0" err="1">
                <a:solidFill>
                  <a:srgbClr val="FFFFFF"/>
                </a:solidFill>
                <a:latin typeface="Fira Code" panose="020B0809050000020004" pitchFamily="49" charset="0"/>
                <a:ea typeface="Fira Code" panose="020B0809050000020004" pitchFamily="49" charset="0"/>
                <a:cs typeface="Fira Code" panose="020B0809050000020004" pitchFamily="49" charset="0"/>
              </a:rPr>
              <a:t>blockDim.x</a:t>
            </a:r>
            <a:r>
              <a:rPr lang="en-IN" sz="1400" dirty="0">
                <a:solidFill>
                  <a:srgbClr val="FFFFFF"/>
                </a:solidFill>
                <a:latin typeface="Fira Code" panose="020B0809050000020004" pitchFamily="49" charset="0"/>
                <a:ea typeface="Fira Code" panose="020B0809050000020004" pitchFamily="49" charset="0"/>
                <a:cs typeface="Fira Code" panose="020B0809050000020004" pitchFamily="49" charset="0"/>
              </a:rPr>
              <a:t>;</a:t>
            </a:r>
          </a:p>
        </p:txBody>
      </p:sp>
      <p:graphicFrame>
        <p:nvGraphicFramePr>
          <p:cNvPr id="23" name="Table 22">
            <a:extLst>
              <a:ext uri="{FF2B5EF4-FFF2-40B4-BE49-F238E27FC236}">
                <a16:creationId xmlns:a16="http://schemas.microsoft.com/office/drawing/2014/main" id="{86EE8F13-5313-0328-6C41-2A077A48075E}"/>
              </a:ext>
            </a:extLst>
          </p:cNvPr>
          <p:cNvGraphicFramePr>
            <a:graphicFrameLocks noGrp="1"/>
          </p:cNvGraphicFramePr>
          <p:nvPr>
            <p:extLst>
              <p:ext uri="{D42A27DB-BD31-4B8C-83A1-F6EECF244321}">
                <p14:modId xmlns:p14="http://schemas.microsoft.com/office/powerpoint/2010/main" val="293236340"/>
              </p:ext>
            </p:extLst>
          </p:nvPr>
        </p:nvGraphicFramePr>
        <p:xfrm>
          <a:off x="5826462" y="3118301"/>
          <a:ext cx="5370513" cy="2866822"/>
        </p:xfrm>
        <a:graphic>
          <a:graphicData uri="http://schemas.openxmlformats.org/drawingml/2006/table">
            <a:tbl>
              <a:tblPr firstRow="1" bandRow="1">
                <a:tableStyleId>{5C22544A-7EE6-4342-B048-85BDC9FD1C3A}</a:tableStyleId>
              </a:tblPr>
              <a:tblGrid>
                <a:gridCol w="1181819">
                  <a:extLst>
                    <a:ext uri="{9D8B030D-6E8A-4147-A177-3AD203B41FA5}">
                      <a16:colId xmlns:a16="http://schemas.microsoft.com/office/drawing/2014/main" val="224692730"/>
                    </a:ext>
                  </a:extLst>
                </a:gridCol>
                <a:gridCol w="1403934">
                  <a:extLst>
                    <a:ext uri="{9D8B030D-6E8A-4147-A177-3AD203B41FA5}">
                      <a16:colId xmlns:a16="http://schemas.microsoft.com/office/drawing/2014/main" val="3713863824"/>
                    </a:ext>
                  </a:extLst>
                </a:gridCol>
                <a:gridCol w="1403934">
                  <a:extLst>
                    <a:ext uri="{9D8B030D-6E8A-4147-A177-3AD203B41FA5}">
                      <a16:colId xmlns:a16="http://schemas.microsoft.com/office/drawing/2014/main" val="371718694"/>
                    </a:ext>
                  </a:extLst>
                </a:gridCol>
                <a:gridCol w="1380826">
                  <a:extLst>
                    <a:ext uri="{9D8B030D-6E8A-4147-A177-3AD203B41FA5}">
                      <a16:colId xmlns:a16="http://schemas.microsoft.com/office/drawing/2014/main" val="1604865304"/>
                    </a:ext>
                  </a:extLst>
                </a:gridCol>
              </a:tblGrid>
              <a:tr h="313006">
                <a:tc>
                  <a:txBody>
                    <a:bodyPr/>
                    <a:lstStyle/>
                    <a:p>
                      <a:r>
                        <a:rPr lang="en-IN" sz="1000" b="0" dirty="0">
                          <a:solidFill>
                            <a:srgbClr val="B292FF"/>
                          </a:solidFill>
                          <a:latin typeface="Fira Code" panose="020B0809050000020004" pitchFamily="49" charset="0"/>
                          <a:ea typeface="Fira Code" panose="020B0809050000020004" pitchFamily="49" charset="0"/>
                          <a:cs typeface="Fira Code" panose="020B0809050000020004" pitchFamily="49" charset="0"/>
                        </a:rPr>
                        <a:t>Thread Name</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b="0" dirty="0" err="1">
                          <a:solidFill>
                            <a:srgbClr val="B292FF"/>
                          </a:solidFill>
                          <a:latin typeface="Fira Code" panose="020B0809050000020004" pitchFamily="49" charset="0"/>
                          <a:ea typeface="Fira Code" panose="020B0809050000020004" pitchFamily="49" charset="0"/>
                          <a:cs typeface="Fira Code" panose="020B0809050000020004" pitchFamily="49" charset="0"/>
                        </a:rPr>
                        <a:t>threadIdx.X</a:t>
                      </a:r>
                      <a:endParaRPr lang="en-IN" sz="1000" b="0" dirty="0">
                        <a:solidFill>
                          <a:srgbClr val="B292FF"/>
                        </a:solidFill>
                        <a:latin typeface="Fira Code" panose="020B0809050000020004" pitchFamily="49" charset="0"/>
                        <a:ea typeface="Fira Code" panose="020B0809050000020004" pitchFamily="49" charset="0"/>
                        <a:cs typeface="Fira Code" panose="020B0809050000020004" pitchFamily="49"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b="0" dirty="0" err="1">
                          <a:solidFill>
                            <a:srgbClr val="B292FF"/>
                          </a:solidFill>
                          <a:latin typeface="Fira Code" panose="020B0809050000020004" pitchFamily="49" charset="0"/>
                          <a:ea typeface="Fira Code" panose="020B0809050000020004" pitchFamily="49" charset="0"/>
                          <a:cs typeface="Fira Code" panose="020B0809050000020004" pitchFamily="49" charset="0"/>
                        </a:rPr>
                        <a:t>blockIdx.X</a:t>
                      </a:r>
                      <a:endParaRPr lang="en-IN" sz="1000" b="0" dirty="0">
                        <a:solidFill>
                          <a:srgbClr val="B292FF"/>
                        </a:solidFill>
                        <a:latin typeface="Fira Code" panose="020B0809050000020004" pitchFamily="49" charset="0"/>
                        <a:ea typeface="Fira Code" panose="020B0809050000020004" pitchFamily="49" charset="0"/>
                        <a:cs typeface="Fira Code" panose="020B0809050000020004" pitchFamily="49"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b="0" dirty="0" err="1">
                          <a:solidFill>
                            <a:srgbClr val="B292FF"/>
                          </a:solidFill>
                          <a:latin typeface="Fira Code" panose="020B0809050000020004" pitchFamily="49" charset="0"/>
                          <a:ea typeface="Fira Code" panose="020B0809050000020004" pitchFamily="49" charset="0"/>
                          <a:cs typeface="Fira Code" panose="020B0809050000020004" pitchFamily="49" charset="0"/>
                        </a:rPr>
                        <a:t>blockDim.X</a:t>
                      </a:r>
                      <a:endParaRPr lang="en-IN" sz="1000" b="0" dirty="0">
                        <a:solidFill>
                          <a:srgbClr val="B292FF"/>
                        </a:solidFill>
                        <a:latin typeface="Fira Code" panose="020B0809050000020004" pitchFamily="49" charset="0"/>
                        <a:ea typeface="Fira Code" panose="020B0809050000020004" pitchFamily="49" charset="0"/>
                        <a:cs typeface="Fira Code" panose="020B0809050000020004" pitchFamily="49"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3503882316"/>
                  </a:ext>
                </a:extLst>
              </a:tr>
              <a:tr h="319227">
                <a:tc>
                  <a:txBody>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A</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1</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1197455003"/>
                  </a:ext>
                </a:extLst>
              </a:tr>
              <a:tr h="319227">
                <a:tc>
                  <a:txBody>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B</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1</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1</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1689815748"/>
                  </a:ext>
                </a:extLst>
              </a:tr>
              <a:tr h="319227">
                <a:tc>
                  <a:txBody>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C</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2</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1</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2530819519"/>
                  </a:ext>
                </a:extLst>
              </a:tr>
              <a:tr h="319227">
                <a:tc>
                  <a:txBody>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D</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3</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1</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3669138295"/>
                  </a:ext>
                </a:extLst>
              </a:tr>
              <a:tr h="319227">
                <a:tc>
                  <a:txBody>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E</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0</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1</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1</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2633503830"/>
                  </a:ext>
                </a:extLst>
              </a:tr>
              <a:tr h="319227">
                <a:tc>
                  <a:txBody>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F</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1</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1</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1</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31085673"/>
                  </a:ext>
                </a:extLst>
              </a:tr>
              <a:tr h="319227">
                <a:tc>
                  <a:txBody>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G</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2</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1</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1</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1132945044"/>
                  </a:ext>
                </a:extLst>
              </a:tr>
              <a:tr h="319227">
                <a:tc>
                  <a:txBody>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H</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3</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1</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tc>
                  <a:txBody>
                    <a:bodyPr/>
                    <a:lstStyle/>
                    <a:p>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1</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A0A0A"/>
                    </a:solidFill>
                  </a:tcPr>
                </a:tc>
                <a:extLst>
                  <a:ext uri="{0D108BD9-81ED-4DB2-BD59-A6C34878D82A}">
                    <a16:rowId xmlns:a16="http://schemas.microsoft.com/office/drawing/2014/main" val="3028281871"/>
                  </a:ext>
                </a:extLst>
              </a:tr>
            </a:tbl>
          </a:graphicData>
        </a:graphic>
      </p:graphicFrame>
    </p:spTree>
    <p:extLst>
      <p:ext uri="{BB962C8B-B14F-4D97-AF65-F5344CB8AC3E}">
        <p14:creationId xmlns:p14="http://schemas.microsoft.com/office/powerpoint/2010/main" val="35502520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2F896-A615-041B-3308-3D159ADC75F1}"/>
              </a:ext>
            </a:extLst>
          </p:cNvPr>
          <p:cNvSpPr>
            <a:spLocks noGrp="1"/>
          </p:cNvSpPr>
          <p:nvPr>
            <p:ph type="title"/>
          </p:nvPr>
        </p:nvSpPr>
        <p:spPr/>
        <p:txBody>
          <a:bodyPr/>
          <a:lstStyle/>
          <a:p>
            <a:r>
              <a:rPr lang="en-IN" i="0" dirty="0">
                <a:solidFill>
                  <a:srgbClr val="B292FF"/>
                </a:solidFill>
                <a:effectLst/>
                <a:latin typeface="Fira Code" panose="020B0809050000020004" pitchFamily="49" charset="0"/>
                <a:ea typeface="Fira Code" panose="020B0809050000020004" pitchFamily="49" charset="0"/>
                <a:cs typeface="Fira Code" panose="020B0809050000020004" pitchFamily="49" charset="0"/>
              </a:rPr>
              <a:t>Unique index calculation</a:t>
            </a:r>
            <a:endParaRPr lang="en-IN" dirty="0">
              <a:solidFill>
                <a:srgbClr val="B292FF"/>
              </a:solidFill>
              <a:latin typeface="Fira Code" panose="020B0809050000020004" pitchFamily="49" charset="0"/>
              <a:ea typeface="Fira Code" panose="020B0809050000020004" pitchFamily="49" charset="0"/>
              <a:cs typeface="Fira Code" panose="020B0809050000020004" pitchFamily="49" charset="0"/>
            </a:endParaRPr>
          </a:p>
        </p:txBody>
      </p:sp>
      <p:pic>
        <p:nvPicPr>
          <p:cNvPr id="37" name="Picture 36">
            <a:extLst>
              <a:ext uri="{FF2B5EF4-FFF2-40B4-BE49-F238E27FC236}">
                <a16:creationId xmlns:a16="http://schemas.microsoft.com/office/drawing/2014/main" id="{BBE3E5A3-EE5B-104F-0B46-840E9A0804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1469" y="183800"/>
            <a:ext cx="605135" cy="353809"/>
          </a:xfrm>
          <a:prstGeom prst="rect">
            <a:avLst/>
          </a:prstGeom>
        </p:spPr>
      </p:pic>
      <p:pic>
        <p:nvPicPr>
          <p:cNvPr id="38" name="Picture 37">
            <a:extLst>
              <a:ext uri="{FF2B5EF4-FFF2-40B4-BE49-F238E27FC236}">
                <a16:creationId xmlns:a16="http://schemas.microsoft.com/office/drawing/2014/main" id="{64B749E6-1C52-A25D-0247-C795426C00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7785" y="225414"/>
            <a:ext cx="789415" cy="279420"/>
          </a:xfrm>
          <a:prstGeom prst="rect">
            <a:avLst/>
          </a:prstGeom>
        </p:spPr>
      </p:pic>
      <p:sp>
        <p:nvSpPr>
          <p:cNvPr id="4" name="TextBox 3">
            <a:extLst>
              <a:ext uri="{FF2B5EF4-FFF2-40B4-BE49-F238E27FC236}">
                <a16:creationId xmlns:a16="http://schemas.microsoft.com/office/drawing/2014/main" id="{F5F52D86-D62F-9DDF-7B00-5C52E4E82811}"/>
              </a:ext>
            </a:extLst>
          </p:cNvPr>
          <p:cNvSpPr txBox="1"/>
          <p:nvPr/>
        </p:nvSpPr>
        <p:spPr>
          <a:xfrm>
            <a:off x="883429" y="1617857"/>
            <a:ext cx="6096982" cy="646331"/>
          </a:xfrm>
          <a:prstGeom prst="rect">
            <a:avLst/>
          </a:prstGeom>
          <a:noFill/>
        </p:spPr>
        <p:txBody>
          <a:bodyPr wrap="square">
            <a:spAutoFit/>
          </a:bodyPr>
          <a:lstStyle/>
          <a:p>
            <a:pPr marL="171450" indent="-171450">
              <a:buFont typeface="Arial" panose="020B0604020202020204" pitchFamily="34" charset="0"/>
              <a:buChar char="•"/>
            </a:pPr>
            <a:r>
              <a:rPr lang="en-IN" sz="1200" dirty="0">
                <a:solidFill>
                  <a:srgbClr val="FFFFFF"/>
                </a:solidFill>
                <a:latin typeface="Fira Code" panose="020B0809050000020004" pitchFamily="49" charset="0"/>
                <a:ea typeface="Fira Code" panose="020B0809050000020004" pitchFamily="49" charset="0"/>
                <a:cs typeface="Fira Code" panose="020B0809050000020004" pitchFamily="49" charset="0"/>
              </a:rPr>
              <a:t>The previous offset won't work as it will return the same 8 elements from the x-dimension.</a:t>
            </a:r>
          </a:p>
          <a:p>
            <a:pPr marL="171450" indent="-171450">
              <a:buFont typeface="Arial" panose="020B0604020202020204" pitchFamily="34" charset="0"/>
              <a:buChar char="•"/>
            </a:pPr>
            <a:r>
              <a:rPr lang="en-IN" sz="1200" dirty="0">
                <a:solidFill>
                  <a:srgbClr val="FFFFFF"/>
                </a:solidFill>
                <a:latin typeface="Fira Code" panose="020B0809050000020004" pitchFamily="49" charset="0"/>
                <a:ea typeface="Fira Code" panose="020B0809050000020004" pitchFamily="49" charset="0"/>
                <a:cs typeface="Fira Code" panose="020B0809050000020004" pitchFamily="49" charset="0"/>
              </a:rPr>
              <a:t>Now we will need a block offset along with the thread offset.</a:t>
            </a:r>
          </a:p>
        </p:txBody>
      </p:sp>
      <p:sp>
        <p:nvSpPr>
          <p:cNvPr id="21" name="TextBox 20">
            <a:extLst>
              <a:ext uri="{FF2B5EF4-FFF2-40B4-BE49-F238E27FC236}">
                <a16:creationId xmlns:a16="http://schemas.microsoft.com/office/drawing/2014/main" id="{1249A008-2812-8CC1-6CDF-2286EB2CE680}"/>
              </a:ext>
            </a:extLst>
          </p:cNvPr>
          <p:cNvSpPr txBox="1"/>
          <p:nvPr/>
        </p:nvSpPr>
        <p:spPr>
          <a:xfrm>
            <a:off x="838200" y="2944936"/>
            <a:ext cx="10130667" cy="1600438"/>
          </a:xfrm>
          <a:prstGeom prst="rect">
            <a:avLst/>
          </a:prstGeom>
          <a:noFill/>
        </p:spPr>
        <p:txBody>
          <a:bodyPr wrap="square">
            <a:spAutoFit/>
          </a:bodyPr>
          <a:lstStyle/>
          <a:p>
            <a:r>
              <a:rPr lang="en-IN" sz="1400" dirty="0" err="1">
                <a:solidFill>
                  <a:srgbClr val="FFFFFF"/>
                </a:solidFill>
                <a:latin typeface="Fira Code" panose="020B0809050000020004" pitchFamily="49" charset="0"/>
                <a:ea typeface="Fira Code" panose="020B0809050000020004" pitchFamily="49" charset="0"/>
                <a:cs typeface="Fira Code" panose="020B0809050000020004" pitchFamily="49" charset="0"/>
              </a:rPr>
              <a:t>num_of_threads_row</a:t>
            </a:r>
            <a:r>
              <a:rPr lang="en-IN" sz="1400" dirty="0">
                <a:solidFill>
                  <a:srgbClr val="FFFFFF"/>
                </a:solidFill>
                <a:latin typeface="Fira Code" panose="020B0809050000020004" pitchFamily="49" charset="0"/>
                <a:ea typeface="Fira Code" panose="020B0809050000020004" pitchFamily="49" charset="0"/>
                <a:cs typeface="Fira Code" panose="020B0809050000020004" pitchFamily="49" charset="0"/>
              </a:rPr>
              <a:t> = </a:t>
            </a:r>
            <a:r>
              <a:rPr lang="en-IN" sz="1400" dirty="0" err="1">
                <a:solidFill>
                  <a:srgbClr val="FFFFFF"/>
                </a:solidFill>
                <a:latin typeface="Fira Code" panose="020B0809050000020004" pitchFamily="49" charset="0"/>
                <a:ea typeface="Fira Code" panose="020B0809050000020004" pitchFamily="49" charset="0"/>
                <a:cs typeface="Fira Code" panose="020B0809050000020004" pitchFamily="49" charset="0"/>
              </a:rPr>
              <a:t>gridDim.x</a:t>
            </a:r>
            <a:r>
              <a:rPr lang="en-IN" sz="1400" dirty="0">
                <a:solidFill>
                  <a:srgbClr val="FFFFFF"/>
                </a:solidFill>
                <a:latin typeface="Fira Code" panose="020B0809050000020004" pitchFamily="49" charset="0"/>
                <a:ea typeface="Fira Code" panose="020B0809050000020004" pitchFamily="49" charset="0"/>
                <a:cs typeface="Fira Code" panose="020B0809050000020004" pitchFamily="49" charset="0"/>
              </a:rPr>
              <a:t> * </a:t>
            </a:r>
            <a:r>
              <a:rPr lang="en-IN" sz="1400" dirty="0" err="1">
                <a:solidFill>
                  <a:srgbClr val="FFFFFF"/>
                </a:solidFill>
                <a:latin typeface="Fira Code" panose="020B0809050000020004" pitchFamily="49" charset="0"/>
                <a:ea typeface="Fira Code" panose="020B0809050000020004" pitchFamily="49" charset="0"/>
                <a:cs typeface="Fira Code" panose="020B0809050000020004" pitchFamily="49" charset="0"/>
              </a:rPr>
              <a:t>blockDim.x</a:t>
            </a:r>
            <a:endParaRPr lang="en-IN" sz="1400" dirty="0">
              <a:solidFill>
                <a:srgbClr val="FFFFFF"/>
              </a:solidFill>
              <a:latin typeface="Fira Code" panose="020B0809050000020004" pitchFamily="49" charset="0"/>
              <a:ea typeface="Fira Code" panose="020B0809050000020004" pitchFamily="49" charset="0"/>
              <a:cs typeface="Fira Code" panose="020B0809050000020004" pitchFamily="49" charset="0"/>
            </a:endParaRPr>
          </a:p>
          <a:p>
            <a:endParaRPr lang="en-IN" sz="1400" dirty="0">
              <a:solidFill>
                <a:srgbClr val="FFFFFF"/>
              </a:solidFill>
              <a:latin typeface="Fira Code" panose="020B0809050000020004" pitchFamily="49" charset="0"/>
              <a:ea typeface="Fira Code" panose="020B0809050000020004" pitchFamily="49" charset="0"/>
              <a:cs typeface="Fira Code" panose="020B0809050000020004" pitchFamily="49" charset="0"/>
            </a:endParaRPr>
          </a:p>
          <a:p>
            <a:r>
              <a:rPr lang="en-IN" sz="1400" dirty="0" err="1">
                <a:solidFill>
                  <a:srgbClr val="FFFFFF"/>
                </a:solidFill>
                <a:latin typeface="Fira Code" panose="020B0809050000020004" pitchFamily="49" charset="0"/>
                <a:ea typeface="Fira Code" panose="020B0809050000020004" pitchFamily="49" charset="0"/>
                <a:cs typeface="Fira Code" panose="020B0809050000020004" pitchFamily="49" charset="0"/>
              </a:rPr>
              <a:t>num_of_threads_thread_block</a:t>
            </a:r>
            <a:r>
              <a:rPr lang="en-IN" sz="1400" dirty="0">
                <a:solidFill>
                  <a:srgbClr val="FFFFFF"/>
                </a:solidFill>
                <a:latin typeface="Fira Code" panose="020B0809050000020004" pitchFamily="49" charset="0"/>
                <a:ea typeface="Fira Code" panose="020B0809050000020004" pitchFamily="49" charset="0"/>
                <a:cs typeface="Fira Code" panose="020B0809050000020004" pitchFamily="49" charset="0"/>
              </a:rPr>
              <a:t> = </a:t>
            </a:r>
            <a:r>
              <a:rPr lang="en-IN" sz="1400" dirty="0" err="1">
                <a:solidFill>
                  <a:srgbClr val="FFFFFF"/>
                </a:solidFill>
                <a:latin typeface="Fira Code" panose="020B0809050000020004" pitchFamily="49" charset="0"/>
                <a:ea typeface="Fira Code" panose="020B0809050000020004" pitchFamily="49" charset="0"/>
                <a:cs typeface="Fira Code" panose="020B0809050000020004" pitchFamily="49" charset="0"/>
              </a:rPr>
              <a:t>blockDim.xrow_offset</a:t>
            </a:r>
            <a:r>
              <a:rPr lang="en-IN" sz="1400" dirty="0">
                <a:solidFill>
                  <a:srgbClr val="FFFFFF"/>
                </a:solidFill>
                <a:latin typeface="Fira Code" panose="020B0809050000020004" pitchFamily="49" charset="0"/>
                <a:ea typeface="Fira Code" panose="020B0809050000020004" pitchFamily="49" charset="0"/>
                <a:cs typeface="Fira Code" panose="020B0809050000020004" pitchFamily="49" charset="0"/>
              </a:rPr>
              <a:t> = </a:t>
            </a:r>
            <a:r>
              <a:rPr lang="en-IN" sz="1400" dirty="0" err="1">
                <a:solidFill>
                  <a:srgbClr val="FFFFFF"/>
                </a:solidFill>
                <a:latin typeface="Fira Code" panose="020B0809050000020004" pitchFamily="49" charset="0"/>
                <a:ea typeface="Fira Code" panose="020B0809050000020004" pitchFamily="49" charset="0"/>
                <a:cs typeface="Fira Code" panose="020B0809050000020004" pitchFamily="49" charset="0"/>
              </a:rPr>
              <a:t>num_of_threads_in_block</a:t>
            </a:r>
            <a:r>
              <a:rPr lang="en-IN" sz="1400" dirty="0">
                <a:solidFill>
                  <a:srgbClr val="FFFFFF"/>
                </a:solidFill>
                <a:latin typeface="Fira Code" panose="020B0809050000020004" pitchFamily="49" charset="0"/>
                <a:ea typeface="Fira Code" panose="020B0809050000020004" pitchFamily="49" charset="0"/>
                <a:cs typeface="Fira Code" panose="020B0809050000020004" pitchFamily="49" charset="0"/>
              </a:rPr>
              <a:t> * </a:t>
            </a:r>
            <a:r>
              <a:rPr lang="en-IN" sz="1400" dirty="0" err="1">
                <a:solidFill>
                  <a:srgbClr val="FFFFFF"/>
                </a:solidFill>
                <a:latin typeface="Fira Code" panose="020B0809050000020004" pitchFamily="49" charset="0"/>
                <a:ea typeface="Fira Code" panose="020B0809050000020004" pitchFamily="49" charset="0"/>
                <a:cs typeface="Fira Code" panose="020B0809050000020004" pitchFamily="49" charset="0"/>
              </a:rPr>
              <a:t>blockIdx.y</a:t>
            </a:r>
            <a:endParaRPr lang="en-IN" sz="1400" dirty="0">
              <a:solidFill>
                <a:srgbClr val="FFFFFF"/>
              </a:solidFill>
              <a:latin typeface="Fira Code" panose="020B0809050000020004" pitchFamily="49" charset="0"/>
              <a:ea typeface="Fira Code" panose="020B0809050000020004" pitchFamily="49" charset="0"/>
              <a:cs typeface="Fira Code" panose="020B0809050000020004" pitchFamily="49" charset="0"/>
            </a:endParaRPr>
          </a:p>
          <a:p>
            <a:endParaRPr lang="en-IN" sz="1400" dirty="0">
              <a:solidFill>
                <a:srgbClr val="FFFFFF"/>
              </a:solidFill>
              <a:latin typeface="Fira Code" panose="020B0809050000020004" pitchFamily="49" charset="0"/>
              <a:ea typeface="Fira Code" panose="020B0809050000020004" pitchFamily="49" charset="0"/>
              <a:cs typeface="Fira Code" panose="020B0809050000020004" pitchFamily="49" charset="0"/>
            </a:endParaRPr>
          </a:p>
          <a:p>
            <a:r>
              <a:rPr lang="en-IN" sz="1400" dirty="0" err="1">
                <a:solidFill>
                  <a:srgbClr val="FFFFFF"/>
                </a:solidFill>
                <a:latin typeface="Fira Code" panose="020B0809050000020004" pitchFamily="49" charset="0"/>
                <a:ea typeface="Fira Code" panose="020B0809050000020004" pitchFamily="49" charset="0"/>
                <a:cs typeface="Fira Code" panose="020B0809050000020004" pitchFamily="49" charset="0"/>
              </a:rPr>
              <a:t>block_offset</a:t>
            </a:r>
            <a:r>
              <a:rPr lang="en-IN" sz="1400" dirty="0">
                <a:solidFill>
                  <a:srgbClr val="FFFFFF"/>
                </a:solidFill>
                <a:latin typeface="Fira Code" panose="020B0809050000020004" pitchFamily="49" charset="0"/>
                <a:ea typeface="Fira Code" panose="020B0809050000020004" pitchFamily="49" charset="0"/>
                <a:cs typeface="Fira Code" panose="020B0809050000020004" pitchFamily="49" charset="0"/>
              </a:rPr>
              <a:t> = </a:t>
            </a:r>
            <a:r>
              <a:rPr lang="en-IN" sz="1400" dirty="0" err="1">
                <a:solidFill>
                  <a:srgbClr val="FFFFFF"/>
                </a:solidFill>
                <a:latin typeface="Fira Code" panose="020B0809050000020004" pitchFamily="49" charset="0"/>
                <a:ea typeface="Fira Code" panose="020B0809050000020004" pitchFamily="49" charset="0"/>
                <a:cs typeface="Fira Code" panose="020B0809050000020004" pitchFamily="49" charset="0"/>
              </a:rPr>
              <a:t>number_of_threads_in_block</a:t>
            </a:r>
            <a:r>
              <a:rPr lang="en-IN" sz="1400" dirty="0">
                <a:solidFill>
                  <a:srgbClr val="FFFFFF"/>
                </a:solidFill>
                <a:latin typeface="Fira Code" panose="020B0809050000020004" pitchFamily="49" charset="0"/>
                <a:ea typeface="Fira Code" panose="020B0809050000020004" pitchFamily="49" charset="0"/>
                <a:cs typeface="Fira Code" panose="020B0809050000020004" pitchFamily="49" charset="0"/>
              </a:rPr>
              <a:t> * </a:t>
            </a:r>
            <a:r>
              <a:rPr lang="en-IN" sz="1400" dirty="0" err="1">
                <a:solidFill>
                  <a:srgbClr val="FFFFFF"/>
                </a:solidFill>
                <a:latin typeface="Fira Code" panose="020B0809050000020004" pitchFamily="49" charset="0"/>
                <a:ea typeface="Fira Code" panose="020B0809050000020004" pitchFamily="49" charset="0"/>
                <a:cs typeface="Fira Code" panose="020B0809050000020004" pitchFamily="49" charset="0"/>
              </a:rPr>
              <a:t>blockIdx.X</a:t>
            </a:r>
            <a:endParaRPr lang="en-IN" sz="1400" dirty="0">
              <a:solidFill>
                <a:srgbClr val="FFFFFF"/>
              </a:solidFill>
              <a:latin typeface="Fira Code" panose="020B0809050000020004" pitchFamily="49" charset="0"/>
              <a:ea typeface="Fira Code" panose="020B0809050000020004" pitchFamily="49" charset="0"/>
              <a:cs typeface="Fira Code" panose="020B0809050000020004" pitchFamily="49" charset="0"/>
            </a:endParaRPr>
          </a:p>
          <a:p>
            <a:endParaRPr lang="en-IN" sz="1400" dirty="0">
              <a:solidFill>
                <a:srgbClr val="FFFFFF"/>
              </a:solidFill>
              <a:latin typeface="Fira Code" panose="020B0809050000020004" pitchFamily="49" charset="0"/>
              <a:ea typeface="Fira Code" panose="020B0809050000020004" pitchFamily="49" charset="0"/>
              <a:cs typeface="Fira Code" panose="020B0809050000020004" pitchFamily="49" charset="0"/>
            </a:endParaRPr>
          </a:p>
          <a:p>
            <a:r>
              <a:rPr lang="en-IN" sz="1400" dirty="0">
                <a:solidFill>
                  <a:srgbClr val="FFFFFF"/>
                </a:solidFill>
                <a:latin typeface="Fira Code" panose="020B0809050000020004" pitchFamily="49" charset="0"/>
                <a:ea typeface="Fira Code" panose="020B0809050000020004" pitchFamily="49" charset="0"/>
                <a:cs typeface="Fira Code" panose="020B0809050000020004" pitchFamily="49" charset="0"/>
              </a:rPr>
              <a:t>index = </a:t>
            </a:r>
            <a:r>
              <a:rPr lang="en-IN" sz="1400" dirty="0" err="1">
                <a:solidFill>
                  <a:srgbClr val="FFFFFF"/>
                </a:solidFill>
                <a:latin typeface="Fira Code" panose="020B0809050000020004" pitchFamily="49" charset="0"/>
                <a:ea typeface="Fira Code" panose="020B0809050000020004" pitchFamily="49" charset="0"/>
                <a:cs typeface="Fira Code" panose="020B0809050000020004" pitchFamily="49" charset="0"/>
              </a:rPr>
              <a:t>row_offset</a:t>
            </a:r>
            <a:r>
              <a:rPr lang="en-IN" sz="1400" dirty="0">
                <a:solidFill>
                  <a:srgbClr val="FFFFFF"/>
                </a:solidFill>
                <a:latin typeface="Fira Code" panose="020B0809050000020004" pitchFamily="49" charset="0"/>
                <a:ea typeface="Fira Code" panose="020B0809050000020004" pitchFamily="49" charset="0"/>
                <a:cs typeface="Fira Code" panose="020B0809050000020004" pitchFamily="49" charset="0"/>
              </a:rPr>
              <a:t> + </a:t>
            </a:r>
            <a:r>
              <a:rPr lang="en-IN" sz="1400" dirty="0" err="1">
                <a:solidFill>
                  <a:srgbClr val="FFFFFF"/>
                </a:solidFill>
                <a:latin typeface="Fira Code" panose="020B0809050000020004" pitchFamily="49" charset="0"/>
                <a:ea typeface="Fira Code" panose="020B0809050000020004" pitchFamily="49" charset="0"/>
                <a:cs typeface="Fira Code" panose="020B0809050000020004" pitchFamily="49" charset="0"/>
              </a:rPr>
              <a:t>block_offset</a:t>
            </a:r>
            <a:r>
              <a:rPr lang="en-IN" sz="1400" dirty="0">
                <a:solidFill>
                  <a:srgbClr val="FFFFFF"/>
                </a:solidFill>
                <a:latin typeface="Fira Code" panose="020B0809050000020004" pitchFamily="49" charset="0"/>
                <a:ea typeface="Fira Code" panose="020B0809050000020004" pitchFamily="49" charset="0"/>
                <a:cs typeface="Fira Code" panose="020B0809050000020004" pitchFamily="49" charset="0"/>
              </a:rPr>
              <a:t> + </a:t>
            </a:r>
            <a:r>
              <a:rPr lang="en-IN" sz="1400" dirty="0" err="1">
                <a:solidFill>
                  <a:srgbClr val="FFFFFF"/>
                </a:solidFill>
                <a:latin typeface="Fira Code" panose="020B0809050000020004" pitchFamily="49" charset="0"/>
                <a:ea typeface="Fira Code" panose="020B0809050000020004" pitchFamily="49" charset="0"/>
                <a:cs typeface="Fira Code" panose="020B0809050000020004" pitchFamily="49" charset="0"/>
              </a:rPr>
              <a:t>tid</a:t>
            </a:r>
            <a:endParaRPr lang="en-IN" sz="1400" dirty="0">
              <a:solidFill>
                <a:srgbClr val="FFFFFF"/>
              </a:solidFill>
              <a:latin typeface="Fira Code" panose="020B0809050000020004" pitchFamily="49" charset="0"/>
              <a:ea typeface="Fira Code" panose="020B0809050000020004" pitchFamily="49" charset="0"/>
              <a:cs typeface="Fira Code" panose="020B0809050000020004" pitchFamily="49" charset="0"/>
            </a:endParaRPr>
          </a:p>
        </p:txBody>
      </p:sp>
      <p:sp>
        <p:nvSpPr>
          <p:cNvPr id="25" name="TextBox 24">
            <a:extLst>
              <a:ext uri="{FF2B5EF4-FFF2-40B4-BE49-F238E27FC236}">
                <a16:creationId xmlns:a16="http://schemas.microsoft.com/office/drawing/2014/main" id="{01C2FA65-B830-1E6E-83A8-08E92E03467E}"/>
              </a:ext>
            </a:extLst>
          </p:cNvPr>
          <p:cNvSpPr txBox="1"/>
          <p:nvPr/>
        </p:nvSpPr>
        <p:spPr>
          <a:xfrm>
            <a:off x="883429" y="5183450"/>
            <a:ext cx="7464552" cy="276999"/>
          </a:xfrm>
          <a:prstGeom prst="rect">
            <a:avLst/>
          </a:prstGeom>
          <a:noFill/>
          <a:ln w="3175">
            <a:solidFill>
              <a:schemeClr val="bg1"/>
            </a:solidFill>
          </a:ln>
        </p:spPr>
        <p:txBody>
          <a:bodyPr wrap="square">
            <a:spAutoFit/>
          </a:bodyPr>
          <a:lstStyle/>
          <a:p>
            <a:r>
              <a:rPr lang="en-IN" sz="1200" dirty="0">
                <a:solidFill>
                  <a:srgbClr val="FFFFFF"/>
                </a:solidFill>
                <a:latin typeface="Fira Code" panose="020B0809050000020004" pitchFamily="49" charset="0"/>
                <a:ea typeface="Fira Code" panose="020B0809050000020004" pitchFamily="49" charset="0"/>
                <a:cs typeface="Fira Code" panose="020B0809050000020004" pitchFamily="49" charset="0"/>
              </a:rPr>
              <a:t>gid = </a:t>
            </a:r>
            <a:r>
              <a:rPr lang="en-IN" sz="1200" dirty="0" err="1">
                <a:solidFill>
                  <a:srgbClr val="FFFFFF"/>
                </a:solidFill>
                <a:latin typeface="Fira Code" panose="020B0809050000020004" pitchFamily="49" charset="0"/>
                <a:ea typeface="Fira Code" panose="020B0809050000020004" pitchFamily="49" charset="0"/>
                <a:cs typeface="Fira Code" panose="020B0809050000020004" pitchFamily="49" charset="0"/>
              </a:rPr>
              <a:t>gridDim.x</a:t>
            </a:r>
            <a:r>
              <a:rPr lang="en-IN" sz="1200" dirty="0">
                <a:solidFill>
                  <a:srgbClr val="FFFFFF"/>
                </a:solidFill>
                <a:latin typeface="Fira Code" panose="020B0809050000020004" pitchFamily="49" charset="0"/>
                <a:ea typeface="Fira Code" panose="020B0809050000020004" pitchFamily="49" charset="0"/>
                <a:cs typeface="Fira Code" panose="020B0809050000020004" pitchFamily="49" charset="0"/>
              </a:rPr>
              <a:t>*</a:t>
            </a:r>
            <a:r>
              <a:rPr lang="en-IN" sz="1200" dirty="0" err="1">
                <a:solidFill>
                  <a:srgbClr val="FFFFFF"/>
                </a:solidFill>
                <a:latin typeface="Fira Code" panose="020B0809050000020004" pitchFamily="49" charset="0"/>
                <a:ea typeface="Fira Code" panose="020B0809050000020004" pitchFamily="49" charset="0"/>
                <a:cs typeface="Fira Code" panose="020B0809050000020004" pitchFamily="49" charset="0"/>
              </a:rPr>
              <a:t>blockDim.x</a:t>
            </a:r>
            <a:r>
              <a:rPr lang="en-IN" sz="1200" dirty="0">
                <a:solidFill>
                  <a:srgbClr val="FFFFFF"/>
                </a:solidFill>
                <a:latin typeface="Fira Code" panose="020B0809050000020004" pitchFamily="49" charset="0"/>
                <a:ea typeface="Fira Code" panose="020B0809050000020004" pitchFamily="49" charset="0"/>
                <a:cs typeface="Fira Code" panose="020B0809050000020004" pitchFamily="49" charset="0"/>
              </a:rPr>
              <a:t>*</a:t>
            </a:r>
            <a:r>
              <a:rPr lang="en-IN" sz="1200" dirty="0" err="1">
                <a:solidFill>
                  <a:srgbClr val="FFFFFF"/>
                </a:solidFill>
                <a:latin typeface="Fira Code" panose="020B0809050000020004" pitchFamily="49" charset="0"/>
                <a:ea typeface="Fira Code" panose="020B0809050000020004" pitchFamily="49" charset="0"/>
                <a:cs typeface="Fira Code" panose="020B0809050000020004" pitchFamily="49" charset="0"/>
              </a:rPr>
              <a:t>blockIdx.y</a:t>
            </a:r>
            <a:r>
              <a:rPr lang="en-IN" sz="1200" dirty="0">
                <a:solidFill>
                  <a:srgbClr val="FFFFFF"/>
                </a:solidFill>
                <a:latin typeface="Fira Code" panose="020B0809050000020004" pitchFamily="49" charset="0"/>
                <a:ea typeface="Fira Code" panose="020B0809050000020004" pitchFamily="49" charset="0"/>
                <a:cs typeface="Fira Code" panose="020B0809050000020004" pitchFamily="49" charset="0"/>
              </a:rPr>
              <a:t> + </a:t>
            </a:r>
            <a:r>
              <a:rPr lang="en-IN" sz="1200" dirty="0" err="1">
                <a:solidFill>
                  <a:srgbClr val="FFFFFF"/>
                </a:solidFill>
                <a:latin typeface="Fira Code" panose="020B0809050000020004" pitchFamily="49" charset="0"/>
                <a:ea typeface="Fira Code" panose="020B0809050000020004" pitchFamily="49" charset="0"/>
                <a:cs typeface="Fira Code" panose="020B0809050000020004" pitchFamily="49" charset="0"/>
              </a:rPr>
              <a:t>blcokIdx.x</a:t>
            </a:r>
            <a:r>
              <a:rPr lang="en-IN" sz="1200" dirty="0">
                <a:solidFill>
                  <a:srgbClr val="FFFFFF"/>
                </a:solidFill>
                <a:latin typeface="Fira Code" panose="020B0809050000020004" pitchFamily="49" charset="0"/>
                <a:ea typeface="Fira Code" panose="020B0809050000020004" pitchFamily="49" charset="0"/>
                <a:cs typeface="Fira Code" panose="020B0809050000020004" pitchFamily="49" charset="0"/>
              </a:rPr>
              <a:t>* </a:t>
            </a:r>
            <a:r>
              <a:rPr lang="en-IN" sz="1200" dirty="0" err="1">
                <a:solidFill>
                  <a:srgbClr val="FFFFFF"/>
                </a:solidFill>
                <a:latin typeface="Fira Code" panose="020B0809050000020004" pitchFamily="49" charset="0"/>
                <a:ea typeface="Fira Code" panose="020B0809050000020004" pitchFamily="49" charset="0"/>
                <a:cs typeface="Fira Code" panose="020B0809050000020004" pitchFamily="49" charset="0"/>
              </a:rPr>
              <a:t>blockDim.x</a:t>
            </a:r>
            <a:r>
              <a:rPr lang="en-IN" sz="1200" dirty="0">
                <a:solidFill>
                  <a:srgbClr val="FFFFFF"/>
                </a:solidFill>
                <a:latin typeface="Fira Code" panose="020B0809050000020004" pitchFamily="49" charset="0"/>
                <a:ea typeface="Fira Code" panose="020B0809050000020004" pitchFamily="49" charset="0"/>
                <a:cs typeface="Fira Code" panose="020B0809050000020004" pitchFamily="49" charset="0"/>
              </a:rPr>
              <a:t> + </a:t>
            </a:r>
            <a:r>
              <a:rPr lang="en-IN" sz="1200" dirty="0" err="1">
                <a:solidFill>
                  <a:srgbClr val="FFFFFF"/>
                </a:solidFill>
                <a:latin typeface="Fira Code" panose="020B0809050000020004" pitchFamily="49" charset="0"/>
                <a:ea typeface="Fira Code" panose="020B0809050000020004" pitchFamily="49" charset="0"/>
                <a:cs typeface="Fira Code" panose="020B0809050000020004" pitchFamily="49" charset="0"/>
              </a:rPr>
              <a:t>threadIdx.X</a:t>
            </a:r>
            <a:endParaRPr lang="en-IN" sz="1200" dirty="0">
              <a:solidFill>
                <a:srgbClr val="FFFFFF"/>
              </a:solidFill>
              <a:latin typeface="Fira Code" panose="020B0809050000020004" pitchFamily="49" charset="0"/>
              <a:ea typeface="Fira Code" panose="020B0809050000020004" pitchFamily="49" charset="0"/>
              <a:cs typeface="Fira Code" panose="020B0809050000020004" pitchFamily="49" charset="0"/>
            </a:endParaRPr>
          </a:p>
        </p:txBody>
      </p:sp>
    </p:spTree>
    <p:extLst>
      <p:ext uri="{BB962C8B-B14F-4D97-AF65-F5344CB8AC3E}">
        <p14:creationId xmlns:p14="http://schemas.microsoft.com/office/powerpoint/2010/main" val="29645405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BBE3E5A3-EE5B-104F-0B46-840E9A0804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1469" y="183800"/>
            <a:ext cx="605135" cy="353809"/>
          </a:xfrm>
          <a:prstGeom prst="rect">
            <a:avLst/>
          </a:prstGeom>
        </p:spPr>
      </p:pic>
      <p:pic>
        <p:nvPicPr>
          <p:cNvPr id="38" name="Picture 37">
            <a:extLst>
              <a:ext uri="{FF2B5EF4-FFF2-40B4-BE49-F238E27FC236}">
                <a16:creationId xmlns:a16="http://schemas.microsoft.com/office/drawing/2014/main" id="{64B749E6-1C52-A25D-0247-C795426C00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7785" y="225414"/>
            <a:ext cx="789415" cy="279420"/>
          </a:xfrm>
          <a:prstGeom prst="rect">
            <a:avLst/>
          </a:prstGeom>
        </p:spPr>
      </p:pic>
      <p:sp>
        <p:nvSpPr>
          <p:cNvPr id="27" name="Title 1">
            <a:extLst>
              <a:ext uri="{FF2B5EF4-FFF2-40B4-BE49-F238E27FC236}">
                <a16:creationId xmlns:a16="http://schemas.microsoft.com/office/drawing/2014/main" id="{3632F896-A615-041B-3308-3D159ADC75F1}"/>
              </a:ext>
            </a:extLst>
          </p:cNvPr>
          <p:cNvSpPr>
            <a:spLocks noGrp="1"/>
          </p:cNvSpPr>
          <p:nvPr/>
        </p:nvSpPr>
        <p:spPr>
          <a:xfrm>
            <a:off x="838200" y="30675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i="0" dirty="0">
                <a:solidFill>
                  <a:srgbClr val="B292FF"/>
                </a:solidFill>
                <a:effectLst/>
                <a:latin typeface="Fira Code" panose="020B0809050000020004" pitchFamily="49" charset="0"/>
                <a:ea typeface="Fira Code" panose="020B0809050000020004" pitchFamily="49" charset="0"/>
                <a:cs typeface="Fira Code" panose="020B0809050000020004" pitchFamily="49" charset="0"/>
              </a:rPr>
              <a:t>Memory transfer between host and device</a:t>
            </a:r>
            <a:endParaRPr lang="en-IN" dirty="0">
              <a:solidFill>
                <a:srgbClr val="B292FF"/>
              </a:solidFill>
              <a:latin typeface="Fira Code" panose="020B0809050000020004" pitchFamily="49" charset="0"/>
              <a:ea typeface="Fira Code" panose="020B0809050000020004" pitchFamily="49" charset="0"/>
              <a:cs typeface="Fira Code" panose="020B0809050000020004" pitchFamily="49" charset="0"/>
            </a:endParaRPr>
          </a:p>
        </p:txBody>
      </p:sp>
      <p:sp>
        <p:nvSpPr>
          <p:cNvPr id="29" name="Rectangle 28">
            <a:extLst>
              <a:ext uri="{FF2B5EF4-FFF2-40B4-BE49-F238E27FC236}">
                <a16:creationId xmlns:a16="http://schemas.microsoft.com/office/drawing/2014/main" id="{A546E970-9D8A-D026-F2D5-0649127E89D0}"/>
              </a:ext>
            </a:extLst>
          </p:cNvPr>
          <p:cNvSpPr/>
          <p:nvPr/>
        </p:nvSpPr>
        <p:spPr>
          <a:xfrm>
            <a:off x="2119883" y="2385231"/>
            <a:ext cx="1993392" cy="1572768"/>
          </a:xfrm>
          <a:prstGeom prst="rect">
            <a:avLst/>
          </a:prstGeom>
          <a:no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30" name="Rectangle 29">
            <a:extLst>
              <a:ext uri="{FF2B5EF4-FFF2-40B4-BE49-F238E27FC236}">
                <a16:creationId xmlns:a16="http://schemas.microsoft.com/office/drawing/2014/main" id="{6D26F788-D52D-5EBE-6A3F-E462C53A4CD8}"/>
              </a:ext>
            </a:extLst>
          </p:cNvPr>
          <p:cNvSpPr/>
          <p:nvPr/>
        </p:nvSpPr>
        <p:spPr>
          <a:xfrm>
            <a:off x="7199378" y="2300780"/>
            <a:ext cx="1993392" cy="1572768"/>
          </a:xfrm>
          <a:prstGeom prst="rect">
            <a:avLst/>
          </a:prstGeom>
          <a:no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31" name="Rectangle 30">
            <a:extLst>
              <a:ext uri="{FF2B5EF4-FFF2-40B4-BE49-F238E27FC236}">
                <a16:creationId xmlns:a16="http://schemas.microsoft.com/office/drawing/2014/main" id="{F1E5C5C1-AB70-471B-36AA-708DE6911FDF}"/>
              </a:ext>
            </a:extLst>
          </p:cNvPr>
          <p:cNvSpPr/>
          <p:nvPr/>
        </p:nvSpPr>
        <p:spPr>
          <a:xfrm>
            <a:off x="1923286" y="4771660"/>
            <a:ext cx="2523744" cy="603504"/>
          </a:xfrm>
          <a:prstGeom prst="rect">
            <a:avLst/>
          </a:prstGeom>
          <a:no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32" name="Rectangle 31">
            <a:extLst>
              <a:ext uri="{FF2B5EF4-FFF2-40B4-BE49-F238E27FC236}">
                <a16:creationId xmlns:a16="http://schemas.microsoft.com/office/drawing/2014/main" id="{A1FD65E1-183F-11E5-B1C8-3CCAF67F93CC}"/>
              </a:ext>
            </a:extLst>
          </p:cNvPr>
          <p:cNvSpPr/>
          <p:nvPr/>
        </p:nvSpPr>
        <p:spPr>
          <a:xfrm>
            <a:off x="7013452" y="4800140"/>
            <a:ext cx="2523744" cy="603504"/>
          </a:xfrm>
          <a:prstGeom prst="rect">
            <a:avLst/>
          </a:prstGeom>
          <a:no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33" name="Arrow: Up-Down 32">
            <a:extLst>
              <a:ext uri="{FF2B5EF4-FFF2-40B4-BE49-F238E27FC236}">
                <a16:creationId xmlns:a16="http://schemas.microsoft.com/office/drawing/2014/main" id="{9A1DDA6F-8F30-975D-A13A-57688600F0BF}"/>
              </a:ext>
            </a:extLst>
          </p:cNvPr>
          <p:cNvSpPr/>
          <p:nvPr/>
        </p:nvSpPr>
        <p:spPr>
          <a:xfrm>
            <a:off x="3031235" y="4063524"/>
            <a:ext cx="170688" cy="603504"/>
          </a:xfrm>
          <a:prstGeom prst="upDownArrow">
            <a:avLst/>
          </a:prstGeom>
          <a:noFill/>
          <a:ln>
            <a:solidFill>
              <a:srgbClr val="B29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34" name="Arrow: Up-Down 33">
            <a:extLst>
              <a:ext uri="{FF2B5EF4-FFF2-40B4-BE49-F238E27FC236}">
                <a16:creationId xmlns:a16="http://schemas.microsoft.com/office/drawing/2014/main" id="{1596DB8C-3146-41EC-1182-83C5B2C5EAC3}"/>
              </a:ext>
            </a:extLst>
          </p:cNvPr>
          <p:cNvSpPr/>
          <p:nvPr/>
        </p:nvSpPr>
        <p:spPr>
          <a:xfrm>
            <a:off x="8104636" y="3999254"/>
            <a:ext cx="170688" cy="649764"/>
          </a:xfrm>
          <a:prstGeom prst="upDownArrow">
            <a:avLst/>
          </a:prstGeom>
          <a:noFill/>
          <a:ln>
            <a:solidFill>
              <a:srgbClr val="B29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35" name="Arrow: Left-Right 34">
            <a:extLst>
              <a:ext uri="{FF2B5EF4-FFF2-40B4-BE49-F238E27FC236}">
                <a16:creationId xmlns:a16="http://schemas.microsoft.com/office/drawing/2014/main" id="{9A6DC850-23DE-3046-461E-5FCB54849133}"/>
              </a:ext>
            </a:extLst>
          </p:cNvPr>
          <p:cNvSpPr/>
          <p:nvPr/>
        </p:nvSpPr>
        <p:spPr>
          <a:xfrm>
            <a:off x="4742690" y="5002832"/>
            <a:ext cx="1975102" cy="198120"/>
          </a:xfrm>
          <a:prstGeom prst="leftRightArrow">
            <a:avLst/>
          </a:prstGeom>
          <a:no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36" name="TextBox 3">
            <a:extLst>
              <a:ext uri="{FF2B5EF4-FFF2-40B4-BE49-F238E27FC236}">
                <a16:creationId xmlns:a16="http://schemas.microsoft.com/office/drawing/2014/main" id="{5E2D8254-9000-1804-7AD7-51E8FCEDC84B}"/>
              </a:ext>
            </a:extLst>
          </p:cNvPr>
          <p:cNvSpPr txBox="1"/>
          <p:nvPr/>
        </p:nvSpPr>
        <p:spPr>
          <a:xfrm>
            <a:off x="2798062" y="2987842"/>
            <a:ext cx="60350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A4A6"/>
                </a:solidFill>
                <a:latin typeface="Fira Code" panose="020B0809050000020004" pitchFamily="49" charset="0"/>
                <a:ea typeface="Fira Code" panose="020B0809050000020004" pitchFamily="49" charset="0"/>
                <a:cs typeface="Fira Code" panose="020B0809050000020004" pitchFamily="49" charset="0"/>
              </a:rPr>
              <a:t>CPU</a:t>
            </a:r>
          </a:p>
        </p:txBody>
      </p:sp>
      <p:sp>
        <p:nvSpPr>
          <p:cNvPr id="39" name="TextBox 10">
            <a:extLst>
              <a:ext uri="{FF2B5EF4-FFF2-40B4-BE49-F238E27FC236}">
                <a16:creationId xmlns:a16="http://schemas.microsoft.com/office/drawing/2014/main" id="{92BD8F82-11A1-323D-6317-F6CB605C7F8F}"/>
              </a:ext>
            </a:extLst>
          </p:cNvPr>
          <p:cNvSpPr txBox="1"/>
          <p:nvPr/>
        </p:nvSpPr>
        <p:spPr>
          <a:xfrm>
            <a:off x="2103119" y="4888746"/>
            <a:ext cx="2164078"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A4A6"/>
                </a:solidFill>
                <a:latin typeface="Fira Code" panose="020B0809050000020004" pitchFamily="49" charset="0"/>
                <a:ea typeface="Fira Code" panose="020B0809050000020004" pitchFamily="49" charset="0"/>
                <a:cs typeface="Fira Code" panose="020B0809050000020004" pitchFamily="49" charset="0"/>
              </a:rPr>
              <a:t>Caches &amp; DRAM</a:t>
            </a:r>
          </a:p>
        </p:txBody>
      </p:sp>
      <p:sp>
        <p:nvSpPr>
          <p:cNvPr id="40" name="TextBox 11">
            <a:extLst>
              <a:ext uri="{FF2B5EF4-FFF2-40B4-BE49-F238E27FC236}">
                <a16:creationId xmlns:a16="http://schemas.microsoft.com/office/drawing/2014/main" id="{39798D1E-7130-EE74-80EE-BFB1D9D3E0D3}"/>
              </a:ext>
            </a:extLst>
          </p:cNvPr>
          <p:cNvSpPr txBox="1"/>
          <p:nvPr/>
        </p:nvSpPr>
        <p:spPr>
          <a:xfrm>
            <a:off x="7888228" y="2902498"/>
            <a:ext cx="60350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A4A6"/>
                </a:solidFill>
                <a:latin typeface="Fira Code" panose="020B0809050000020004" pitchFamily="49" charset="0"/>
                <a:ea typeface="Fira Code" panose="020B0809050000020004" pitchFamily="49" charset="0"/>
                <a:cs typeface="Fira Code" panose="020B0809050000020004" pitchFamily="49" charset="0"/>
              </a:rPr>
              <a:t>SM</a:t>
            </a:r>
          </a:p>
        </p:txBody>
      </p:sp>
      <p:sp>
        <p:nvSpPr>
          <p:cNvPr id="41" name="TextBox 14">
            <a:extLst>
              <a:ext uri="{FF2B5EF4-FFF2-40B4-BE49-F238E27FC236}">
                <a16:creationId xmlns:a16="http://schemas.microsoft.com/office/drawing/2014/main" id="{B28C8752-C304-DDDB-D900-6D31C911833A}"/>
              </a:ext>
            </a:extLst>
          </p:cNvPr>
          <p:cNvSpPr txBox="1"/>
          <p:nvPr/>
        </p:nvSpPr>
        <p:spPr>
          <a:xfrm>
            <a:off x="4939293" y="1811427"/>
            <a:ext cx="74828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FFFFFF"/>
                </a:solidFill>
                <a:latin typeface="Fira Code" panose="020B0809050000020004" pitchFamily="49" charset="0"/>
                <a:ea typeface="Fira Code" panose="020B0809050000020004" pitchFamily="49" charset="0"/>
                <a:cs typeface="Fira Code" panose="020B0809050000020004" pitchFamily="49" charset="0"/>
              </a:rPr>
              <a:t>Host</a:t>
            </a:r>
          </a:p>
        </p:txBody>
      </p:sp>
      <p:sp>
        <p:nvSpPr>
          <p:cNvPr id="42" name="TextBox 15">
            <a:extLst>
              <a:ext uri="{FF2B5EF4-FFF2-40B4-BE49-F238E27FC236}">
                <a16:creationId xmlns:a16="http://schemas.microsoft.com/office/drawing/2014/main" id="{CF3F64FF-C139-651F-9971-555813A5E556}"/>
              </a:ext>
            </a:extLst>
          </p:cNvPr>
          <p:cNvSpPr txBox="1"/>
          <p:nvPr/>
        </p:nvSpPr>
        <p:spPr>
          <a:xfrm>
            <a:off x="5772907" y="1811427"/>
            <a:ext cx="104547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FFFFFF"/>
                </a:solidFill>
                <a:latin typeface="Fira Code" panose="020B0809050000020004" pitchFamily="49" charset="0"/>
                <a:ea typeface="Fira Code" panose="020B0809050000020004" pitchFamily="49" charset="0"/>
                <a:cs typeface="Fira Code" panose="020B0809050000020004" pitchFamily="49" charset="0"/>
              </a:rPr>
              <a:t>Device</a:t>
            </a:r>
          </a:p>
        </p:txBody>
      </p:sp>
      <p:sp>
        <p:nvSpPr>
          <p:cNvPr id="43" name="TextBox 16">
            <a:extLst>
              <a:ext uri="{FF2B5EF4-FFF2-40B4-BE49-F238E27FC236}">
                <a16:creationId xmlns:a16="http://schemas.microsoft.com/office/drawing/2014/main" id="{9E83F205-DD18-651B-93C3-47B9784736D5}"/>
              </a:ext>
            </a:extLst>
          </p:cNvPr>
          <p:cNvSpPr txBox="1"/>
          <p:nvPr/>
        </p:nvSpPr>
        <p:spPr>
          <a:xfrm>
            <a:off x="7210054" y="4917226"/>
            <a:ext cx="2164078"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A4A6"/>
                </a:solidFill>
                <a:latin typeface="Fira Code" panose="020B0809050000020004" pitchFamily="49" charset="0"/>
                <a:ea typeface="Fira Code" panose="020B0809050000020004" pitchFamily="49" charset="0"/>
                <a:cs typeface="Fira Code" panose="020B0809050000020004" pitchFamily="49" charset="0"/>
              </a:rPr>
              <a:t>Caches &amp; DRAM</a:t>
            </a:r>
          </a:p>
        </p:txBody>
      </p:sp>
      <p:cxnSp>
        <p:nvCxnSpPr>
          <p:cNvPr id="3" name="Straight Connector 2">
            <a:extLst>
              <a:ext uri="{FF2B5EF4-FFF2-40B4-BE49-F238E27FC236}">
                <a16:creationId xmlns:a16="http://schemas.microsoft.com/office/drawing/2014/main" id="{DC444402-2535-2D0F-2773-6C40F870DE9D}"/>
              </a:ext>
            </a:extLst>
          </p:cNvPr>
          <p:cNvCxnSpPr>
            <a:cxnSpLocks/>
          </p:cNvCxnSpPr>
          <p:nvPr/>
        </p:nvCxnSpPr>
        <p:spPr>
          <a:xfrm>
            <a:off x="5687576" y="1737360"/>
            <a:ext cx="0" cy="4419600"/>
          </a:xfrm>
          <a:prstGeom prst="line">
            <a:avLst/>
          </a:prstGeom>
          <a:ln w="12700">
            <a:solidFill>
              <a:srgbClr val="B292FF"/>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9013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54E01-08A3-EFF4-1F78-383BB74077F5}"/>
              </a:ext>
            </a:extLst>
          </p:cNvPr>
          <p:cNvSpPr>
            <a:spLocks noGrp="1"/>
          </p:cNvSpPr>
          <p:nvPr>
            <p:ph type="title"/>
          </p:nvPr>
        </p:nvSpPr>
        <p:spPr>
          <a:xfrm>
            <a:off x="826008" y="365125"/>
            <a:ext cx="10515600" cy="1325563"/>
          </a:xfrm>
        </p:spPr>
        <p:txBody>
          <a:bodyPr/>
          <a:lstStyle/>
          <a:p>
            <a:r>
              <a:rPr lang="en-IN" i="0" dirty="0">
                <a:solidFill>
                  <a:srgbClr val="B292FF"/>
                </a:solidFill>
                <a:effectLst/>
                <a:latin typeface="Fira Code" panose="020B0809050000020004" pitchFamily="49" charset="0"/>
                <a:ea typeface="Fira Code" panose="020B0809050000020004" pitchFamily="49" charset="0"/>
                <a:cs typeface="Fira Code" panose="020B0809050000020004" pitchFamily="49" charset="0"/>
              </a:rPr>
              <a:t>Memory transfer between host and device</a:t>
            </a:r>
            <a:endParaRPr lang="en-IN" dirty="0">
              <a:solidFill>
                <a:srgbClr val="B292FF"/>
              </a:solidFill>
              <a:latin typeface="Fira Code" panose="020B0809050000020004" pitchFamily="49" charset="0"/>
              <a:ea typeface="Fira Code" panose="020B0809050000020004" pitchFamily="49" charset="0"/>
              <a:cs typeface="Fira Code" panose="020B0809050000020004" pitchFamily="49" charset="0"/>
            </a:endParaRPr>
          </a:p>
        </p:txBody>
      </p:sp>
      <p:pic>
        <p:nvPicPr>
          <p:cNvPr id="3" name="Picture 2">
            <a:extLst>
              <a:ext uri="{FF2B5EF4-FFF2-40B4-BE49-F238E27FC236}">
                <a16:creationId xmlns:a16="http://schemas.microsoft.com/office/drawing/2014/main" id="{B2C5E0AF-A0C3-1BCA-87DB-969CAB0824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1469" y="183800"/>
            <a:ext cx="605135" cy="353809"/>
          </a:xfrm>
          <a:prstGeom prst="rect">
            <a:avLst/>
          </a:prstGeom>
        </p:spPr>
      </p:pic>
      <p:pic>
        <p:nvPicPr>
          <p:cNvPr id="4" name="Picture 3">
            <a:extLst>
              <a:ext uri="{FF2B5EF4-FFF2-40B4-BE49-F238E27FC236}">
                <a16:creationId xmlns:a16="http://schemas.microsoft.com/office/drawing/2014/main" id="{6EF9BC08-43BB-5ACC-7C8A-1CBC4731D6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7785" y="225414"/>
            <a:ext cx="789415" cy="279420"/>
          </a:xfrm>
          <a:prstGeom prst="rect">
            <a:avLst/>
          </a:prstGeom>
        </p:spPr>
      </p:pic>
      <p:sp>
        <p:nvSpPr>
          <p:cNvPr id="5" name="TextBox 4">
            <a:extLst>
              <a:ext uri="{FF2B5EF4-FFF2-40B4-BE49-F238E27FC236}">
                <a16:creationId xmlns:a16="http://schemas.microsoft.com/office/drawing/2014/main" id="{3F82ED64-A44B-7702-56A3-B249E34514DB}"/>
              </a:ext>
            </a:extLst>
          </p:cNvPr>
          <p:cNvSpPr txBox="1"/>
          <p:nvPr/>
        </p:nvSpPr>
        <p:spPr>
          <a:xfrm>
            <a:off x="1011445" y="2431595"/>
            <a:ext cx="7464552" cy="276999"/>
          </a:xfrm>
          <a:prstGeom prst="rect">
            <a:avLst/>
          </a:prstGeom>
          <a:noFill/>
          <a:ln w="3175">
            <a:solidFill>
              <a:schemeClr val="bg1"/>
            </a:solidFill>
          </a:ln>
        </p:spPr>
        <p:txBody>
          <a:bodyPr wrap="square">
            <a:spAutoFit/>
          </a:bodyPr>
          <a:lstStyle/>
          <a:p>
            <a:r>
              <a:rPr lang="en-IN" sz="1200" dirty="0" err="1">
                <a:solidFill>
                  <a:srgbClr val="FFFFFF"/>
                </a:solidFill>
                <a:latin typeface="Fira Code" panose="020B0809050000020004" pitchFamily="49" charset="0"/>
                <a:ea typeface="Fira Code" panose="020B0809050000020004" pitchFamily="49" charset="0"/>
                <a:cs typeface="Fira Code" panose="020B0809050000020004" pitchFamily="49" charset="0"/>
              </a:rPr>
              <a:t>cudaMemCpy</a:t>
            </a:r>
            <a:r>
              <a:rPr lang="en-IN" sz="1200" dirty="0">
                <a:solidFill>
                  <a:srgbClr val="FFFFFF"/>
                </a:solidFill>
                <a:latin typeface="Fira Code" panose="020B0809050000020004" pitchFamily="49" charset="0"/>
                <a:ea typeface="Fira Code" panose="020B0809050000020004" pitchFamily="49" charset="0"/>
                <a:cs typeface="Fira Code" panose="020B0809050000020004" pitchFamily="49" charset="0"/>
              </a:rPr>
              <a:t>(destination </a:t>
            </a:r>
            <a:r>
              <a:rPr lang="en-IN" sz="1200" dirty="0" err="1">
                <a:solidFill>
                  <a:srgbClr val="FFFFFF"/>
                </a:solidFill>
                <a:latin typeface="Fira Code" panose="020B0809050000020004" pitchFamily="49" charset="0"/>
                <a:ea typeface="Fira Code" panose="020B0809050000020004" pitchFamily="49" charset="0"/>
                <a:cs typeface="Fira Code" panose="020B0809050000020004" pitchFamily="49" charset="0"/>
              </a:rPr>
              <a:t>ptr</a:t>
            </a:r>
            <a:r>
              <a:rPr lang="en-IN" sz="1200" dirty="0">
                <a:solidFill>
                  <a:srgbClr val="FFFFFF"/>
                </a:solidFill>
                <a:latin typeface="Fira Code" panose="020B0809050000020004" pitchFamily="49" charset="0"/>
                <a:ea typeface="Fira Code" panose="020B0809050000020004" pitchFamily="49" charset="0"/>
                <a:cs typeface="Fira Code" panose="020B0809050000020004" pitchFamily="49" charset="0"/>
              </a:rPr>
              <a:t>, </a:t>
            </a:r>
            <a:r>
              <a:rPr lang="en-IN" sz="1200" dirty="0" err="1">
                <a:solidFill>
                  <a:srgbClr val="FFFFFF"/>
                </a:solidFill>
                <a:latin typeface="Fira Code" panose="020B0809050000020004" pitchFamily="49" charset="0"/>
                <a:ea typeface="Fira Code" panose="020B0809050000020004" pitchFamily="49" charset="0"/>
                <a:cs typeface="Fira Code" panose="020B0809050000020004" pitchFamily="49" charset="0"/>
              </a:rPr>
              <a:t>sourse</a:t>
            </a:r>
            <a:r>
              <a:rPr lang="en-IN" sz="1200" dirty="0">
                <a:solidFill>
                  <a:srgbClr val="FFFFFF"/>
                </a:solidFill>
                <a:latin typeface="Fira Code" panose="020B0809050000020004" pitchFamily="49" charset="0"/>
                <a:ea typeface="Fira Code" panose="020B0809050000020004" pitchFamily="49" charset="0"/>
                <a:cs typeface="Fira Code" panose="020B0809050000020004" pitchFamily="49" charset="0"/>
              </a:rPr>
              <a:t> </a:t>
            </a:r>
            <a:r>
              <a:rPr lang="en-IN" sz="1200" dirty="0" err="1">
                <a:solidFill>
                  <a:srgbClr val="FFFFFF"/>
                </a:solidFill>
                <a:latin typeface="Fira Code" panose="020B0809050000020004" pitchFamily="49" charset="0"/>
                <a:ea typeface="Fira Code" panose="020B0809050000020004" pitchFamily="49" charset="0"/>
                <a:cs typeface="Fira Code" panose="020B0809050000020004" pitchFamily="49" charset="0"/>
              </a:rPr>
              <a:t>ptr</a:t>
            </a:r>
            <a:r>
              <a:rPr lang="en-IN" sz="1200" dirty="0">
                <a:solidFill>
                  <a:srgbClr val="FFFFFF"/>
                </a:solidFill>
                <a:latin typeface="Fira Code" panose="020B0809050000020004" pitchFamily="49" charset="0"/>
                <a:ea typeface="Fira Code" panose="020B0809050000020004" pitchFamily="49" charset="0"/>
                <a:cs typeface="Fira Code" panose="020B0809050000020004" pitchFamily="49" charset="0"/>
              </a:rPr>
              <a:t>, size in byte, direction)</a:t>
            </a:r>
          </a:p>
        </p:txBody>
      </p:sp>
      <p:sp>
        <p:nvSpPr>
          <p:cNvPr id="6" name="TextBox 5">
            <a:extLst>
              <a:ext uri="{FF2B5EF4-FFF2-40B4-BE49-F238E27FC236}">
                <a16:creationId xmlns:a16="http://schemas.microsoft.com/office/drawing/2014/main" id="{74EF6A5E-C2F3-BEB3-F5D2-92634B5C4AF8}"/>
              </a:ext>
            </a:extLst>
          </p:cNvPr>
          <p:cNvSpPr txBox="1"/>
          <p:nvPr/>
        </p:nvSpPr>
        <p:spPr>
          <a:xfrm>
            <a:off x="944880" y="1830399"/>
            <a:ext cx="6096000" cy="369332"/>
          </a:xfrm>
          <a:prstGeom prst="rect">
            <a:avLst/>
          </a:prstGeom>
          <a:noFill/>
        </p:spPr>
        <p:txBody>
          <a:bodyPr wrap="square">
            <a:spAutoFit/>
          </a:bodyPr>
          <a:lstStyle/>
          <a:p>
            <a:r>
              <a:rPr lang="en-IN" sz="1800" dirty="0">
                <a:solidFill>
                  <a:srgbClr val="FFFFFF"/>
                </a:solidFill>
                <a:latin typeface="Fira Code" panose="020B0809050000020004" pitchFamily="49" charset="0"/>
                <a:ea typeface="Fira Code" panose="020B0809050000020004" pitchFamily="49" charset="0"/>
                <a:cs typeface="Fira Code" panose="020B0809050000020004" pitchFamily="49" charset="0"/>
              </a:rPr>
              <a:t>Syntax:</a:t>
            </a:r>
            <a:endParaRPr lang="en-IN" dirty="0"/>
          </a:p>
        </p:txBody>
      </p:sp>
      <p:graphicFrame>
        <p:nvGraphicFramePr>
          <p:cNvPr id="7" name="Table 6">
            <a:extLst>
              <a:ext uri="{FF2B5EF4-FFF2-40B4-BE49-F238E27FC236}">
                <a16:creationId xmlns:a16="http://schemas.microsoft.com/office/drawing/2014/main" id="{29CF3EEF-24CA-30E1-736E-CB293869BBB3}"/>
              </a:ext>
            </a:extLst>
          </p:cNvPr>
          <p:cNvGraphicFramePr>
            <a:graphicFrameLocks noGrp="1"/>
          </p:cNvGraphicFramePr>
          <p:nvPr>
            <p:extLst>
              <p:ext uri="{D42A27DB-BD31-4B8C-83A1-F6EECF244321}">
                <p14:modId xmlns:p14="http://schemas.microsoft.com/office/powerpoint/2010/main" val="3223778450"/>
              </p:ext>
            </p:extLst>
          </p:nvPr>
        </p:nvGraphicFramePr>
        <p:xfrm>
          <a:off x="1428496" y="3657938"/>
          <a:ext cx="5418666" cy="148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27262311"/>
                    </a:ext>
                  </a:extLst>
                </a:gridCol>
                <a:gridCol w="2709333">
                  <a:extLst>
                    <a:ext uri="{9D8B030D-6E8A-4147-A177-3AD203B41FA5}">
                      <a16:colId xmlns:a16="http://schemas.microsoft.com/office/drawing/2014/main" val="956239821"/>
                    </a:ext>
                  </a:extLst>
                </a:gridCol>
              </a:tblGrid>
              <a:tr h="370840">
                <a:tc>
                  <a:txBody>
                    <a:bodyPr/>
                    <a:lstStyle/>
                    <a:p>
                      <a:r>
                        <a:rPr lang="en-IN" sz="1400" b="0" dirty="0">
                          <a:latin typeface="Fira Code" panose="020B0809050000020004" pitchFamily="49" charset="0"/>
                          <a:ea typeface="Fira Code" panose="020B0809050000020004" pitchFamily="49" charset="0"/>
                          <a:cs typeface="Fira Code" panose="020B0809050000020004" pitchFamily="49" charset="0"/>
                        </a:rPr>
                        <a:t>Direction</a:t>
                      </a:r>
                    </a:p>
                  </a:txBody>
                  <a:tcP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noFill/>
                  </a:tcPr>
                </a:tc>
                <a:tc>
                  <a:txBody>
                    <a:bodyPr/>
                    <a:lstStyle/>
                    <a:p>
                      <a:r>
                        <a:rPr lang="en-IN" sz="1400" b="0" dirty="0">
                          <a:latin typeface="Fira Code" panose="020B0809050000020004" pitchFamily="49" charset="0"/>
                          <a:ea typeface="Fira Code" panose="020B0809050000020004" pitchFamily="49" charset="0"/>
                          <a:cs typeface="Fira Code" panose="020B0809050000020004" pitchFamily="49" charset="0"/>
                        </a:rPr>
                        <a:t>Keyword</a:t>
                      </a:r>
                    </a:p>
                  </a:txBody>
                  <a:tcP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2867333650"/>
                  </a:ext>
                </a:extLst>
              </a:tr>
              <a:tr h="370840">
                <a:tc>
                  <a:txBody>
                    <a:bodyPr/>
                    <a:lstStyle/>
                    <a:p>
                      <a:r>
                        <a:rPr lang="en-IN" sz="1400" dirty="0">
                          <a:solidFill>
                            <a:srgbClr val="FFFFFF"/>
                          </a:solidFill>
                          <a:latin typeface="Fira Code" panose="020B0809050000020004" pitchFamily="49" charset="0"/>
                          <a:ea typeface="Fira Code" panose="020B0809050000020004" pitchFamily="49" charset="0"/>
                          <a:cs typeface="Fira Code" panose="020B0809050000020004" pitchFamily="49" charset="0"/>
                        </a:rPr>
                        <a:t>Host to Device</a:t>
                      </a:r>
                    </a:p>
                  </a:txBody>
                  <a:tcP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noFill/>
                  </a:tcPr>
                </a:tc>
                <a:tc>
                  <a:txBody>
                    <a:bodyPr/>
                    <a:lstStyle/>
                    <a:p>
                      <a:r>
                        <a:rPr lang="en-IN" sz="1400" dirty="0" err="1">
                          <a:solidFill>
                            <a:srgbClr val="FFFFFF"/>
                          </a:solidFill>
                          <a:latin typeface="Fira Code" panose="020B0809050000020004" pitchFamily="49" charset="0"/>
                          <a:ea typeface="Fira Code" panose="020B0809050000020004" pitchFamily="49" charset="0"/>
                          <a:cs typeface="Fira Code" panose="020B0809050000020004" pitchFamily="49" charset="0"/>
                        </a:rPr>
                        <a:t>cudamemcpyhtod</a:t>
                      </a:r>
                      <a:endParaRPr lang="en-IN" sz="1400" dirty="0">
                        <a:solidFill>
                          <a:srgbClr val="FFFFFF"/>
                        </a:solidFill>
                        <a:latin typeface="Fira Code" panose="020B0809050000020004" pitchFamily="49" charset="0"/>
                        <a:ea typeface="Fira Code" panose="020B0809050000020004" pitchFamily="49" charset="0"/>
                        <a:cs typeface="Fira Code" panose="020B0809050000020004" pitchFamily="49" charset="0"/>
                      </a:endParaRPr>
                    </a:p>
                  </a:txBody>
                  <a:tcP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573885222"/>
                  </a:ext>
                </a:extLst>
              </a:tr>
              <a:tr h="370840">
                <a:tc>
                  <a:txBody>
                    <a:bodyPr/>
                    <a:lstStyle/>
                    <a:p>
                      <a:r>
                        <a:rPr lang="en-IN" sz="1400" dirty="0">
                          <a:solidFill>
                            <a:srgbClr val="FFFFFF"/>
                          </a:solidFill>
                          <a:latin typeface="Fira Code" panose="020B0809050000020004" pitchFamily="49" charset="0"/>
                          <a:ea typeface="Fira Code" panose="020B0809050000020004" pitchFamily="49" charset="0"/>
                          <a:cs typeface="Fira Code" panose="020B0809050000020004" pitchFamily="49" charset="0"/>
                        </a:rPr>
                        <a:t>Device to Host</a:t>
                      </a:r>
                    </a:p>
                  </a:txBody>
                  <a:tcP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noFill/>
                  </a:tcPr>
                </a:tc>
                <a:tc>
                  <a:txBody>
                    <a:bodyPr/>
                    <a:lstStyle/>
                    <a:p>
                      <a:r>
                        <a:rPr lang="en-IN" sz="1400" dirty="0" err="1">
                          <a:solidFill>
                            <a:srgbClr val="FFFFFF"/>
                          </a:solidFill>
                          <a:latin typeface="Fira Code" panose="020B0809050000020004" pitchFamily="49" charset="0"/>
                          <a:ea typeface="Fira Code" panose="020B0809050000020004" pitchFamily="49" charset="0"/>
                          <a:cs typeface="Fira Code" panose="020B0809050000020004" pitchFamily="49" charset="0"/>
                        </a:rPr>
                        <a:t>cudamemecpydtoh</a:t>
                      </a:r>
                      <a:endParaRPr lang="en-IN" sz="1400" dirty="0">
                        <a:solidFill>
                          <a:srgbClr val="FFFFFF"/>
                        </a:solidFill>
                        <a:latin typeface="Fira Code" panose="020B0809050000020004" pitchFamily="49" charset="0"/>
                        <a:ea typeface="Fira Code" panose="020B0809050000020004" pitchFamily="49" charset="0"/>
                        <a:cs typeface="Fira Code" panose="020B0809050000020004" pitchFamily="49" charset="0"/>
                      </a:endParaRPr>
                    </a:p>
                  </a:txBody>
                  <a:tcP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551870739"/>
                  </a:ext>
                </a:extLst>
              </a:tr>
              <a:tr h="370840">
                <a:tc>
                  <a:txBody>
                    <a:bodyPr/>
                    <a:lstStyle/>
                    <a:p>
                      <a:r>
                        <a:rPr lang="en-IN" sz="1400" dirty="0">
                          <a:solidFill>
                            <a:srgbClr val="FFFFFF"/>
                          </a:solidFill>
                          <a:latin typeface="Fira Code" panose="020B0809050000020004" pitchFamily="49" charset="0"/>
                          <a:ea typeface="Fira Code" panose="020B0809050000020004" pitchFamily="49" charset="0"/>
                          <a:cs typeface="Fira Code" panose="020B0809050000020004" pitchFamily="49" charset="0"/>
                        </a:rPr>
                        <a:t>Device to Device</a:t>
                      </a:r>
                    </a:p>
                  </a:txBody>
                  <a:tcP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noFill/>
                  </a:tcPr>
                </a:tc>
                <a:tc>
                  <a:txBody>
                    <a:bodyPr/>
                    <a:lstStyle/>
                    <a:p>
                      <a:r>
                        <a:rPr lang="en-IN" sz="1400" dirty="0" err="1">
                          <a:solidFill>
                            <a:srgbClr val="FFFFFF"/>
                          </a:solidFill>
                          <a:latin typeface="Fira Code" panose="020B0809050000020004" pitchFamily="49" charset="0"/>
                          <a:ea typeface="Fira Code" panose="020B0809050000020004" pitchFamily="49" charset="0"/>
                          <a:cs typeface="Fira Code" panose="020B0809050000020004" pitchFamily="49" charset="0"/>
                        </a:rPr>
                        <a:t>cudamemecpydtod</a:t>
                      </a:r>
                      <a:endParaRPr lang="en-IN" sz="1400" dirty="0">
                        <a:solidFill>
                          <a:srgbClr val="FFFFFF"/>
                        </a:solidFill>
                        <a:latin typeface="Fira Code" panose="020B0809050000020004" pitchFamily="49" charset="0"/>
                        <a:ea typeface="Fira Code" panose="020B0809050000020004" pitchFamily="49" charset="0"/>
                        <a:cs typeface="Fira Code" panose="020B0809050000020004" pitchFamily="49" charset="0"/>
                      </a:endParaRPr>
                    </a:p>
                  </a:txBody>
                  <a:tcP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124023946"/>
                  </a:ext>
                </a:extLst>
              </a:tr>
            </a:tbl>
          </a:graphicData>
        </a:graphic>
      </p:graphicFrame>
    </p:spTree>
    <p:extLst>
      <p:ext uri="{BB962C8B-B14F-4D97-AF65-F5344CB8AC3E}">
        <p14:creationId xmlns:p14="http://schemas.microsoft.com/office/powerpoint/2010/main" val="22702289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54E01-08A3-EFF4-1F78-383BB74077F5}"/>
              </a:ext>
            </a:extLst>
          </p:cNvPr>
          <p:cNvSpPr>
            <a:spLocks noGrp="1"/>
          </p:cNvSpPr>
          <p:nvPr>
            <p:ph type="title"/>
          </p:nvPr>
        </p:nvSpPr>
        <p:spPr>
          <a:xfrm>
            <a:off x="826008" y="365125"/>
            <a:ext cx="10515600" cy="1325563"/>
          </a:xfrm>
        </p:spPr>
        <p:txBody>
          <a:bodyPr/>
          <a:lstStyle/>
          <a:p>
            <a:r>
              <a:rPr lang="en-IN" i="0" dirty="0">
                <a:solidFill>
                  <a:srgbClr val="B292FF"/>
                </a:solidFill>
                <a:effectLst/>
                <a:latin typeface="Fira Code" panose="020B0809050000020004" pitchFamily="49" charset="0"/>
                <a:ea typeface="Fira Code" panose="020B0809050000020004" pitchFamily="49" charset="0"/>
                <a:cs typeface="Fira Code" panose="020B0809050000020004" pitchFamily="49" charset="0"/>
              </a:rPr>
              <a:t>Memory transfer between host and device</a:t>
            </a:r>
            <a:endParaRPr lang="en-IN" dirty="0">
              <a:solidFill>
                <a:srgbClr val="B292FF"/>
              </a:solidFill>
              <a:latin typeface="Fira Code" panose="020B0809050000020004" pitchFamily="49" charset="0"/>
              <a:ea typeface="Fira Code" panose="020B0809050000020004" pitchFamily="49" charset="0"/>
              <a:cs typeface="Fira Code" panose="020B0809050000020004" pitchFamily="49" charset="0"/>
            </a:endParaRPr>
          </a:p>
        </p:txBody>
      </p:sp>
      <p:pic>
        <p:nvPicPr>
          <p:cNvPr id="3" name="Picture 2">
            <a:extLst>
              <a:ext uri="{FF2B5EF4-FFF2-40B4-BE49-F238E27FC236}">
                <a16:creationId xmlns:a16="http://schemas.microsoft.com/office/drawing/2014/main" id="{B2C5E0AF-A0C3-1BCA-87DB-969CAB0824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1469" y="183800"/>
            <a:ext cx="605135" cy="353809"/>
          </a:xfrm>
          <a:prstGeom prst="rect">
            <a:avLst/>
          </a:prstGeom>
        </p:spPr>
      </p:pic>
      <p:pic>
        <p:nvPicPr>
          <p:cNvPr id="4" name="Picture 3">
            <a:extLst>
              <a:ext uri="{FF2B5EF4-FFF2-40B4-BE49-F238E27FC236}">
                <a16:creationId xmlns:a16="http://schemas.microsoft.com/office/drawing/2014/main" id="{6EF9BC08-43BB-5ACC-7C8A-1CBC4731D6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7785" y="225414"/>
            <a:ext cx="789415" cy="279420"/>
          </a:xfrm>
          <a:prstGeom prst="rect">
            <a:avLst/>
          </a:prstGeom>
        </p:spPr>
      </p:pic>
      <p:graphicFrame>
        <p:nvGraphicFramePr>
          <p:cNvPr id="7" name="Table 6">
            <a:extLst>
              <a:ext uri="{FF2B5EF4-FFF2-40B4-BE49-F238E27FC236}">
                <a16:creationId xmlns:a16="http://schemas.microsoft.com/office/drawing/2014/main" id="{29CF3EEF-24CA-30E1-736E-CB293869BBB3}"/>
              </a:ext>
            </a:extLst>
          </p:cNvPr>
          <p:cNvGraphicFramePr>
            <a:graphicFrameLocks noGrp="1"/>
          </p:cNvGraphicFramePr>
          <p:nvPr>
            <p:extLst>
              <p:ext uri="{D42A27DB-BD31-4B8C-83A1-F6EECF244321}">
                <p14:modId xmlns:p14="http://schemas.microsoft.com/office/powerpoint/2010/main" val="1378163158"/>
              </p:ext>
            </p:extLst>
          </p:nvPr>
        </p:nvGraphicFramePr>
        <p:xfrm>
          <a:off x="1056242" y="2925490"/>
          <a:ext cx="9378180" cy="2232422"/>
        </p:xfrm>
        <a:graphic>
          <a:graphicData uri="http://schemas.openxmlformats.org/drawingml/2006/table">
            <a:tbl>
              <a:tblPr firstRow="1" bandRow="1">
                <a:tableStyleId>{5C22544A-7EE6-4342-B048-85BDC9FD1C3A}</a:tableStyleId>
              </a:tblPr>
              <a:tblGrid>
                <a:gridCol w="1651332">
                  <a:extLst>
                    <a:ext uri="{9D8B030D-6E8A-4147-A177-3AD203B41FA5}">
                      <a16:colId xmlns:a16="http://schemas.microsoft.com/office/drawing/2014/main" val="127262311"/>
                    </a:ext>
                  </a:extLst>
                </a:gridCol>
                <a:gridCol w="1917865">
                  <a:extLst>
                    <a:ext uri="{9D8B030D-6E8A-4147-A177-3AD203B41FA5}">
                      <a16:colId xmlns:a16="http://schemas.microsoft.com/office/drawing/2014/main" val="956239821"/>
                    </a:ext>
                  </a:extLst>
                </a:gridCol>
                <a:gridCol w="5808983">
                  <a:extLst>
                    <a:ext uri="{9D8B030D-6E8A-4147-A177-3AD203B41FA5}">
                      <a16:colId xmlns:a16="http://schemas.microsoft.com/office/drawing/2014/main" val="986025313"/>
                    </a:ext>
                  </a:extLst>
                </a:gridCol>
              </a:tblGrid>
              <a:tr h="599152">
                <a:tc>
                  <a:txBody>
                    <a:bodyPr/>
                    <a:lstStyle/>
                    <a:p>
                      <a:r>
                        <a:rPr lang="en-IN" sz="1400" b="0" dirty="0">
                          <a:latin typeface="Fira Code" panose="020B0809050000020004" pitchFamily="49" charset="0"/>
                          <a:ea typeface="Fira Code" panose="020B0809050000020004" pitchFamily="49" charset="0"/>
                          <a:cs typeface="Fira Code" panose="020B0809050000020004" pitchFamily="49" charset="0"/>
                        </a:rPr>
                        <a:t>C</a:t>
                      </a:r>
                    </a:p>
                  </a:txBody>
                  <a:tcP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noFill/>
                  </a:tcPr>
                </a:tc>
                <a:tc>
                  <a:txBody>
                    <a:bodyPr/>
                    <a:lstStyle/>
                    <a:p>
                      <a:r>
                        <a:rPr lang="en-IN" sz="1400" b="0" dirty="0">
                          <a:latin typeface="Fira Code" panose="020B0809050000020004" pitchFamily="49" charset="0"/>
                          <a:ea typeface="Fira Code" panose="020B0809050000020004" pitchFamily="49" charset="0"/>
                          <a:cs typeface="Fira Code" panose="020B0809050000020004" pitchFamily="49" charset="0"/>
                        </a:rPr>
                        <a:t>CUDA</a:t>
                      </a:r>
                    </a:p>
                  </a:txBody>
                  <a:tcP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noFill/>
                  </a:tcPr>
                </a:tc>
                <a:tc>
                  <a:txBody>
                    <a:bodyPr/>
                    <a:lstStyle/>
                    <a:p>
                      <a:r>
                        <a:rPr lang="en-IN" sz="1400" b="0" dirty="0">
                          <a:latin typeface="Fira Code" panose="020B0809050000020004" pitchFamily="49" charset="0"/>
                          <a:ea typeface="Fira Code" panose="020B0809050000020004" pitchFamily="49" charset="0"/>
                          <a:cs typeface="Fira Code" panose="020B0809050000020004" pitchFamily="49" charset="0"/>
                        </a:rPr>
                        <a:t>Description</a:t>
                      </a:r>
                    </a:p>
                  </a:txBody>
                  <a:tcP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2867333650"/>
                  </a:ext>
                </a:extLst>
              </a:tr>
              <a:tr h="383590">
                <a:tc>
                  <a:txBody>
                    <a:bodyPr/>
                    <a:lstStyle/>
                    <a:p>
                      <a:r>
                        <a:rPr lang="en-IN" sz="1400" dirty="0">
                          <a:solidFill>
                            <a:srgbClr val="FFFFFF"/>
                          </a:solidFill>
                          <a:latin typeface="Fira Code" panose="020B0809050000020004" pitchFamily="49" charset="0"/>
                          <a:ea typeface="Fira Code" panose="020B0809050000020004" pitchFamily="49" charset="0"/>
                          <a:cs typeface="Fira Code" panose="020B0809050000020004" pitchFamily="49" charset="0"/>
                        </a:rPr>
                        <a:t>Malloc</a:t>
                      </a:r>
                    </a:p>
                  </a:txBody>
                  <a:tcP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noFill/>
                  </a:tcPr>
                </a:tc>
                <a:tc>
                  <a:txBody>
                    <a:bodyPr/>
                    <a:lstStyle/>
                    <a:p>
                      <a:r>
                        <a:rPr lang="en-IN" sz="1400" dirty="0" err="1">
                          <a:solidFill>
                            <a:srgbClr val="FFFFFF"/>
                          </a:solidFill>
                          <a:latin typeface="Fira Code" panose="020B0809050000020004" pitchFamily="49" charset="0"/>
                          <a:ea typeface="Fira Code" panose="020B0809050000020004" pitchFamily="49" charset="0"/>
                          <a:cs typeface="Fira Code" panose="020B0809050000020004" pitchFamily="49" charset="0"/>
                        </a:rPr>
                        <a:t>cudaMalloc</a:t>
                      </a:r>
                      <a:endParaRPr lang="en-IN" sz="1400" dirty="0">
                        <a:solidFill>
                          <a:srgbClr val="FFFFFF"/>
                        </a:solidFill>
                        <a:latin typeface="Fira Code" panose="020B0809050000020004" pitchFamily="49" charset="0"/>
                        <a:ea typeface="Fira Code" panose="020B0809050000020004" pitchFamily="49" charset="0"/>
                        <a:cs typeface="Fira Code" panose="020B0809050000020004" pitchFamily="49" charset="0"/>
                      </a:endParaRPr>
                    </a:p>
                  </a:txBody>
                  <a:tcP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noFill/>
                  </a:tcPr>
                </a:tc>
                <a:tc>
                  <a:txBody>
                    <a:bodyPr/>
                    <a:lstStyle/>
                    <a:p>
                      <a:r>
                        <a:rPr lang="en-US" sz="1400" dirty="0">
                          <a:solidFill>
                            <a:srgbClr val="FFFFFF"/>
                          </a:solidFill>
                          <a:latin typeface="Fira Code" panose="020B0809050000020004" pitchFamily="49" charset="0"/>
                          <a:ea typeface="Fira Code" panose="020B0809050000020004" pitchFamily="49" charset="0"/>
                          <a:cs typeface="Fira Code" panose="020B0809050000020004" pitchFamily="49" charset="0"/>
                        </a:rPr>
                        <a:t>Allocates the memory in the host and device</a:t>
                      </a:r>
                      <a:endParaRPr lang="en-IN" sz="1400" dirty="0">
                        <a:solidFill>
                          <a:srgbClr val="FFFFFF"/>
                        </a:solidFill>
                        <a:latin typeface="Fira Code" panose="020B0809050000020004" pitchFamily="49" charset="0"/>
                        <a:ea typeface="Fira Code" panose="020B0809050000020004" pitchFamily="49" charset="0"/>
                        <a:cs typeface="Fira Code" panose="020B0809050000020004" pitchFamily="49" charset="0"/>
                      </a:endParaRPr>
                    </a:p>
                  </a:txBody>
                  <a:tcP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573885222"/>
                  </a:ext>
                </a:extLst>
              </a:tr>
              <a:tr h="383590">
                <a:tc>
                  <a:txBody>
                    <a:bodyPr/>
                    <a:lstStyle/>
                    <a:p>
                      <a:r>
                        <a:rPr lang="en-IN" sz="1400" dirty="0" err="1">
                          <a:solidFill>
                            <a:srgbClr val="FFFFFF"/>
                          </a:solidFill>
                          <a:latin typeface="Fira Code" panose="020B0809050000020004" pitchFamily="49" charset="0"/>
                          <a:ea typeface="Fira Code" panose="020B0809050000020004" pitchFamily="49" charset="0"/>
                          <a:cs typeface="Fira Code" panose="020B0809050000020004" pitchFamily="49" charset="0"/>
                        </a:rPr>
                        <a:t>Memeset</a:t>
                      </a:r>
                      <a:endParaRPr lang="en-IN" sz="1400" dirty="0">
                        <a:solidFill>
                          <a:srgbClr val="FFFFFF"/>
                        </a:solidFill>
                        <a:latin typeface="Fira Code" panose="020B0809050000020004" pitchFamily="49" charset="0"/>
                        <a:ea typeface="Fira Code" panose="020B0809050000020004" pitchFamily="49" charset="0"/>
                        <a:cs typeface="Fira Code" panose="020B0809050000020004" pitchFamily="49" charset="0"/>
                      </a:endParaRPr>
                    </a:p>
                  </a:txBody>
                  <a:tcP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noFill/>
                  </a:tcPr>
                </a:tc>
                <a:tc>
                  <a:txBody>
                    <a:bodyPr/>
                    <a:lstStyle/>
                    <a:p>
                      <a:r>
                        <a:rPr lang="en-IN" sz="1400" dirty="0" err="1">
                          <a:solidFill>
                            <a:srgbClr val="FFFFFF"/>
                          </a:solidFill>
                          <a:latin typeface="Fira Code" panose="020B0809050000020004" pitchFamily="49" charset="0"/>
                          <a:ea typeface="Fira Code" panose="020B0809050000020004" pitchFamily="49" charset="0"/>
                          <a:cs typeface="Fira Code" panose="020B0809050000020004" pitchFamily="49" charset="0"/>
                        </a:rPr>
                        <a:t>cudaMemset</a:t>
                      </a:r>
                      <a:endParaRPr lang="en-IN" sz="1400" dirty="0">
                        <a:solidFill>
                          <a:srgbClr val="FFFFFF"/>
                        </a:solidFill>
                        <a:latin typeface="Fira Code" panose="020B0809050000020004" pitchFamily="49" charset="0"/>
                        <a:ea typeface="Fira Code" panose="020B0809050000020004" pitchFamily="49" charset="0"/>
                        <a:cs typeface="Fira Code" panose="020B0809050000020004" pitchFamily="49" charset="0"/>
                      </a:endParaRPr>
                    </a:p>
                  </a:txBody>
                  <a:tcP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noFill/>
                  </a:tcPr>
                </a:tc>
                <a:tc>
                  <a:txBody>
                    <a:bodyPr/>
                    <a:lstStyle/>
                    <a:p>
                      <a:r>
                        <a:rPr lang="en-US" sz="1400" dirty="0" err="1">
                          <a:solidFill>
                            <a:srgbClr val="FFFFFF"/>
                          </a:solidFill>
                          <a:latin typeface="Fira Code" panose="020B0809050000020004" pitchFamily="49" charset="0"/>
                          <a:ea typeface="Fira Code" panose="020B0809050000020004" pitchFamily="49" charset="0"/>
                          <a:cs typeface="Fira Code" panose="020B0809050000020004" pitchFamily="49" charset="0"/>
                        </a:rPr>
                        <a:t>memset</a:t>
                      </a:r>
                      <a:r>
                        <a:rPr lang="en-US" sz="1400" dirty="0">
                          <a:solidFill>
                            <a:srgbClr val="FFFFFF"/>
                          </a:solidFill>
                          <a:latin typeface="Fira Code" panose="020B0809050000020004" pitchFamily="49" charset="0"/>
                          <a:ea typeface="Fira Code" panose="020B0809050000020004" pitchFamily="49" charset="0"/>
                          <a:cs typeface="Fira Code" panose="020B0809050000020004" pitchFamily="49" charset="0"/>
                        </a:rPr>
                        <a:t>() sets values for given memory location and we have </a:t>
                      </a:r>
                      <a:r>
                        <a:rPr lang="en-US" sz="1400" dirty="0" err="1">
                          <a:solidFill>
                            <a:srgbClr val="FFFFFF"/>
                          </a:solidFill>
                          <a:latin typeface="Fira Code" panose="020B0809050000020004" pitchFamily="49" charset="0"/>
                          <a:ea typeface="Fira Code" panose="020B0809050000020004" pitchFamily="49" charset="0"/>
                          <a:cs typeface="Fira Code" panose="020B0809050000020004" pitchFamily="49" charset="0"/>
                        </a:rPr>
                        <a:t>cudaMemset</a:t>
                      </a:r>
                      <a:r>
                        <a:rPr lang="en-US" sz="1400" dirty="0">
                          <a:solidFill>
                            <a:srgbClr val="FFFFFF"/>
                          </a:solidFill>
                          <a:latin typeface="Fira Code" panose="020B0809050000020004" pitchFamily="49" charset="0"/>
                          <a:ea typeface="Fira Code" panose="020B0809050000020004" pitchFamily="49" charset="0"/>
                          <a:cs typeface="Fira Code" panose="020B0809050000020004" pitchFamily="49" charset="0"/>
                        </a:rPr>
                        <a:t>() function which performs same operation in the device</a:t>
                      </a:r>
                      <a:endParaRPr lang="en-IN" sz="1400" dirty="0">
                        <a:solidFill>
                          <a:srgbClr val="FFFFFF"/>
                        </a:solidFill>
                        <a:latin typeface="Fira Code" panose="020B0809050000020004" pitchFamily="49" charset="0"/>
                        <a:ea typeface="Fira Code" panose="020B0809050000020004" pitchFamily="49" charset="0"/>
                        <a:cs typeface="Fira Code" panose="020B0809050000020004" pitchFamily="49" charset="0"/>
                      </a:endParaRPr>
                    </a:p>
                  </a:txBody>
                  <a:tcP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551870739"/>
                  </a:ext>
                </a:extLst>
              </a:tr>
              <a:tr h="383590">
                <a:tc>
                  <a:txBody>
                    <a:bodyPr/>
                    <a:lstStyle/>
                    <a:p>
                      <a:r>
                        <a:rPr lang="en-IN" sz="1400" dirty="0">
                          <a:solidFill>
                            <a:srgbClr val="FFFFFF"/>
                          </a:solidFill>
                          <a:latin typeface="Fira Code" panose="020B0809050000020004" pitchFamily="49" charset="0"/>
                          <a:ea typeface="Fira Code" panose="020B0809050000020004" pitchFamily="49" charset="0"/>
                          <a:cs typeface="Fira Code" panose="020B0809050000020004" pitchFamily="49" charset="0"/>
                        </a:rPr>
                        <a:t>Free</a:t>
                      </a:r>
                    </a:p>
                  </a:txBody>
                  <a:tcP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noFill/>
                  </a:tcPr>
                </a:tc>
                <a:tc>
                  <a:txBody>
                    <a:bodyPr/>
                    <a:lstStyle/>
                    <a:p>
                      <a:r>
                        <a:rPr lang="en-IN" sz="1400" dirty="0" err="1">
                          <a:solidFill>
                            <a:srgbClr val="FFFFFF"/>
                          </a:solidFill>
                          <a:latin typeface="Fira Code" panose="020B0809050000020004" pitchFamily="49" charset="0"/>
                          <a:ea typeface="Fira Code" panose="020B0809050000020004" pitchFamily="49" charset="0"/>
                          <a:cs typeface="Fira Code" panose="020B0809050000020004" pitchFamily="49" charset="0"/>
                        </a:rPr>
                        <a:t>cudaFree</a:t>
                      </a:r>
                      <a:endParaRPr lang="en-IN" sz="1400" dirty="0">
                        <a:solidFill>
                          <a:srgbClr val="FFFFFF"/>
                        </a:solidFill>
                        <a:latin typeface="Fira Code" panose="020B0809050000020004" pitchFamily="49" charset="0"/>
                        <a:ea typeface="Fira Code" panose="020B0809050000020004" pitchFamily="49" charset="0"/>
                        <a:cs typeface="Fira Code" panose="020B0809050000020004" pitchFamily="49" charset="0"/>
                      </a:endParaRPr>
                    </a:p>
                  </a:txBody>
                  <a:tcP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noFill/>
                  </a:tcPr>
                </a:tc>
                <a:tc>
                  <a:txBody>
                    <a:bodyPr/>
                    <a:lstStyle/>
                    <a:p>
                      <a:r>
                        <a:rPr lang="en-US" sz="1400" dirty="0">
                          <a:solidFill>
                            <a:srgbClr val="FFFFFF"/>
                          </a:solidFill>
                          <a:latin typeface="Fira Code" panose="020B0809050000020004" pitchFamily="49" charset="0"/>
                          <a:ea typeface="Fira Code" panose="020B0809050000020004" pitchFamily="49" charset="0"/>
                          <a:cs typeface="Fira Code" panose="020B0809050000020004" pitchFamily="49" charset="0"/>
                        </a:rPr>
                        <a:t>free() function reclaims specified memory location in the host and </a:t>
                      </a:r>
                      <a:r>
                        <a:rPr lang="en-US" sz="1400" dirty="0" err="1">
                          <a:solidFill>
                            <a:srgbClr val="FFFFFF"/>
                          </a:solidFill>
                          <a:latin typeface="Fira Code" panose="020B0809050000020004" pitchFamily="49" charset="0"/>
                          <a:ea typeface="Fira Code" panose="020B0809050000020004" pitchFamily="49" charset="0"/>
                          <a:cs typeface="Fira Code" panose="020B0809050000020004" pitchFamily="49" charset="0"/>
                        </a:rPr>
                        <a:t>cudaFree</a:t>
                      </a:r>
                      <a:r>
                        <a:rPr lang="en-US" sz="1400" dirty="0">
                          <a:solidFill>
                            <a:srgbClr val="FFFFFF"/>
                          </a:solidFill>
                          <a:latin typeface="Fira Code" panose="020B0809050000020004" pitchFamily="49" charset="0"/>
                          <a:ea typeface="Fira Code" panose="020B0809050000020004" pitchFamily="49" charset="0"/>
                          <a:cs typeface="Fira Code" panose="020B0809050000020004" pitchFamily="49" charset="0"/>
                        </a:rPr>
                        <a:t>() reclaims in the device</a:t>
                      </a:r>
                      <a:endParaRPr lang="en-IN" sz="1400" dirty="0">
                        <a:solidFill>
                          <a:srgbClr val="FFFFFF"/>
                        </a:solidFill>
                        <a:latin typeface="Fira Code" panose="020B0809050000020004" pitchFamily="49" charset="0"/>
                        <a:ea typeface="Fira Code" panose="020B0809050000020004" pitchFamily="49" charset="0"/>
                        <a:cs typeface="Fira Code" panose="020B0809050000020004" pitchFamily="49" charset="0"/>
                      </a:endParaRPr>
                    </a:p>
                  </a:txBody>
                  <a:tcP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124023946"/>
                  </a:ext>
                </a:extLst>
              </a:tr>
            </a:tbl>
          </a:graphicData>
        </a:graphic>
      </p:graphicFrame>
    </p:spTree>
    <p:extLst>
      <p:ext uri="{BB962C8B-B14F-4D97-AF65-F5344CB8AC3E}">
        <p14:creationId xmlns:p14="http://schemas.microsoft.com/office/powerpoint/2010/main" val="35019544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54E01-08A3-EFF4-1F78-383BB74077F5}"/>
              </a:ext>
            </a:extLst>
          </p:cNvPr>
          <p:cNvSpPr>
            <a:spLocks noGrp="1"/>
          </p:cNvSpPr>
          <p:nvPr>
            <p:ph type="title"/>
          </p:nvPr>
        </p:nvSpPr>
        <p:spPr>
          <a:xfrm>
            <a:off x="826008" y="365125"/>
            <a:ext cx="10515600" cy="1325563"/>
          </a:xfrm>
        </p:spPr>
        <p:txBody>
          <a:bodyPr/>
          <a:lstStyle/>
          <a:p>
            <a:r>
              <a:rPr lang="en-IN" i="0" dirty="0">
                <a:solidFill>
                  <a:srgbClr val="B292FF"/>
                </a:solidFill>
                <a:effectLst/>
                <a:latin typeface="Fira Code" panose="020B0809050000020004" pitchFamily="49" charset="0"/>
                <a:ea typeface="Fira Code" panose="020B0809050000020004" pitchFamily="49" charset="0"/>
                <a:cs typeface="Fira Code" panose="020B0809050000020004" pitchFamily="49" charset="0"/>
              </a:rPr>
              <a:t>Device Properties</a:t>
            </a:r>
            <a:endParaRPr lang="en-IN" dirty="0">
              <a:solidFill>
                <a:srgbClr val="B292FF"/>
              </a:solidFill>
              <a:latin typeface="Fira Code" panose="020B0809050000020004" pitchFamily="49" charset="0"/>
              <a:ea typeface="Fira Code" panose="020B0809050000020004" pitchFamily="49" charset="0"/>
              <a:cs typeface="Fira Code" panose="020B0809050000020004" pitchFamily="49" charset="0"/>
            </a:endParaRPr>
          </a:p>
        </p:txBody>
      </p:sp>
      <p:pic>
        <p:nvPicPr>
          <p:cNvPr id="3" name="Picture 2">
            <a:extLst>
              <a:ext uri="{FF2B5EF4-FFF2-40B4-BE49-F238E27FC236}">
                <a16:creationId xmlns:a16="http://schemas.microsoft.com/office/drawing/2014/main" id="{B2C5E0AF-A0C3-1BCA-87DB-969CAB0824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1469" y="183800"/>
            <a:ext cx="605135" cy="353809"/>
          </a:xfrm>
          <a:prstGeom prst="rect">
            <a:avLst/>
          </a:prstGeom>
        </p:spPr>
      </p:pic>
      <p:pic>
        <p:nvPicPr>
          <p:cNvPr id="4" name="Picture 3">
            <a:extLst>
              <a:ext uri="{FF2B5EF4-FFF2-40B4-BE49-F238E27FC236}">
                <a16:creationId xmlns:a16="http://schemas.microsoft.com/office/drawing/2014/main" id="{6EF9BC08-43BB-5ACC-7C8A-1CBC4731D6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7785" y="225414"/>
            <a:ext cx="789415" cy="279420"/>
          </a:xfrm>
          <a:prstGeom prst="rect">
            <a:avLst/>
          </a:prstGeom>
        </p:spPr>
      </p:pic>
      <p:graphicFrame>
        <p:nvGraphicFramePr>
          <p:cNvPr id="8" name="Table 7">
            <a:extLst>
              <a:ext uri="{FF2B5EF4-FFF2-40B4-BE49-F238E27FC236}">
                <a16:creationId xmlns:a16="http://schemas.microsoft.com/office/drawing/2014/main" id="{2D19566F-A2FF-3E4E-9A33-EB263966C99D}"/>
              </a:ext>
            </a:extLst>
          </p:cNvPr>
          <p:cNvGraphicFramePr>
            <a:graphicFrameLocks noGrp="1"/>
          </p:cNvGraphicFramePr>
          <p:nvPr>
            <p:extLst>
              <p:ext uri="{D42A27DB-BD31-4B8C-83A1-F6EECF244321}">
                <p14:modId xmlns:p14="http://schemas.microsoft.com/office/powerpoint/2010/main" val="1320705286"/>
              </p:ext>
            </p:extLst>
          </p:nvPr>
        </p:nvGraphicFramePr>
        <p:xfrm>
          <a:off x="826008" y="2768723"/>
          <a:ext cx="7597151" cy="2237117"/>
        </p:xfrm>
        <a:graphic>
          <a:graphicData uri="http://schemas.openxmlformats.org/drawingml/2006/table">
            <a:tbl>
              <a:tblPr firstRow="1" bandRow="1">
                <a:tableStyleId>{5C22544A-7EE6-4342-B048-85BDC9FD1C3A}</a:tableStyleId>
              </a:tblPr>
              <a:tblGrid>
                <a:gridCol w="1737779">
                  <a:extLst>
                    <a:ext uri="{9D8B030D-6E8A-4147-A177-3AD203B41FA5}">
                      <a16:colId xmlns:a16="http://schemas.microsoft.com/office/drawing/2014/main" val="3705208981"/>
                    </a:ext>
                  </a:extLst>
                </a:gridCol>
                <a:gridCol w="5859372">
                  <a:extLst>
                    <a:ext uri="{9D8B030D-6E8A-4147-A177-3AD203B41FA5}">
                      <a16:colId xmlns:a16="http://schemas.microsoft.com/office/drawing/2014/main" val="3858742672"/>
                    </a:ext>
                  </a:extLst>
                </a:gridCol>
              </a:tblGrid>
              <a:tr h="370840">
                <a:tc>
                  <a:txBody>
                    <a:bodyPr/>
                    <a:lstStyle/>
                    <a:p>
                      <a:r>
                        <a:rPr lang="en-IN" sz="1000" b="0" dirty="0">
                          <a:solidFill>
                            <a:srgbClr val="B292FF"/>
                          </a:solidFill>
                          <a:latin typeface="Fira Code" panose="020B0809050000020004" pitchFamily="49" charset="0"/>
                          <a:ea typeface="Fira Code" panose="020B0809050000020004" pitchFamily="49" charset="0"/>
                          <a:cs typeface="Fira Code" panose="020B0809050000020004" pitchFamily="49" charset="0"/>
                        </a:rPr>
                        <a:t>Property</a:t>
                      </a:r>
                    </a:p>
                  </a:txBody>
                  <a:tcP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0A0A0A"/>
                    </a:solidFill>
                  </a:tcPr>
                </a:tc>
                <a:tc>
                  <a:txBody>
                    <a:bodyPr/>
                    <a:lstStyle/>
                    <a:p>
                      <a:r>
                        <a:rPr lang="en-IN" sz="1000" b="0" dirty="0">
                          <a:solidFill>
                            <a:srgbClr val="B292FF"/>
                          </a:solidFill>
                          <a:latin typeface="Fira Code" panose="020B0809050000020004" pitchFamily="49" charset="0"/>
                          <a:ea typeface="Fira Code" panose="020B0809050000020004" pitchFamily="49" charset="0"/>
                          <a:cs typeface="Fira Code" panose="020B0809050000020004" pitchFamily="49" charset="0"/>
                        </a:rPr>
                        <a:t>Explanation</a:t>
                      </a:r>
                    </a:p>
                  </a:txBody>
                  <a:tcP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0A0A0A"/>
                    </a:solidFill>
                  </a:tcPr>
                </a:tc>
                <a:extLst>
                  <a:ext uri="{0D108BD9-81ED-4DB2-BD59-A6C34878D82A}">
                    <a16:rowId xmlns:a16="http://schemas.microsoft.com/office/drawing/2014/main" val="3536082045"/>
                  </a:ext>
                </a:extLst>
              </a:tr>
              <a:tr h="271082">
                <a:tc>
                  <a:txBody>
                    <a:bodyPr/>
                    <a:lstStyle/>
                    <a:p>
                      <a:r>
                        <a:rPr lang="en-IN" sz="1000" b="0" dirty="0">
                          <a:solidFill>
                            <a:srgbClr val="B292FF"/>
                          </a:solidFill>
                          <a:latin typeface="Fira Code" panose="020B0809050000020004" pitchFamily="49" charset="0"/>
                          <a:ea typeface="Fira Code" panose="020B0809050000020004" pitchFamily="49" charset="0"/>
                          <a:cs typeface="Fira Code" panose="020B0809050000020004" pitchFamily="49" charset="0"/>
                        </a:rPr>
                        <a:t>Name</a:t>
                      </a:r>
                    </a:p>
                  </a:txBody>
                  <a:tcP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0A0A0A"/>
                    </a:solidFill>
                  </a:tcPr>
                </a:tc>
                <a:tc>
                  <a:txBody>
                    <a:bodyPr/>
                    <a:lstStyle/>
                    <a:p>
                      <a:r>
                        <a:rPr lang="en-US" sz="1000" b="0" dirty="0">
                          <a:solidFill>
                            <a:srgbClr val="FFFFFF"/>
                          </a:solidFill>
                          <a:latin typeface="Fira Code" panose="020B0809050000020004" pitchFamily="49" charset="0"/>
                          <a:ea typeface="Fira Code" panose="020B0809050000020004" pitchFamily="49" charset="0"/>
                          <a:cs typeface="Fira Code" panose="020B0809050000020004" pitchFamily="49" charset="0"/>
                        </a:rPr>
                        <a:t>ACII string identifying the device</a:t>
                      </a:r>
                      <a:endParaRPr lang="en-IN" sz="1000" b="0" dirty="0">
                        <a:solidFill>
                          <a:srgbClr val="FFFFFF"/>
                        </a:solidFill>
                        <a:latin typeface="Fira Code" panose="020B0809050000020004" pitchFamily="49" charset="0"/>
                        <a:ea typeface="Fira Code" panose="020B0809050000020004" pitchFamily="49" charset="0"/>
                        <a:cs typeface="Fira Code" panose="020B0809050000020004" pitchFamily="49" charset="0"/>
                      </a:endParaRPr>
                    </a:p>
                  </a:txBody>
                  <a:tcP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0A0A0A"/>
                    </a:solidFill>
                  </a:tcPr>
                </a:tc>
                <a:extLst>
                  <a:ext uri="{0D108BD9-81ED-4DB2-BD59-A6C34878D82A}">
                    <a16:rowId xmlns:a16="http://schemas.microsoft.com/office/drawing/2014/main" val="1617227341"/>
                  </a:ext>
                </a:extLst>
              </a:tr>
              <a:tr h="247314">
                <a:tc>
                  <a:txBody>
                    <a:bodyPr/>
                    <a:lstStyle/>
                    <a:p>
                      <a:r>
                        <a:rPr lang="en-IN" sz="1000" b="0" dirty="0">
                          <a:solidFill>
                            <a:srgbClr val="B292FF"/>
                          </a:solidFill>
                          <a:latin typeface="Fira Code" panose="020B0809050000020004" pitchFamily="49" charset="0"/>
                          <a:ea typeface="Fira Code" panose="020B0809050000020004" pitchFamily="49" charset="0"/>
                          <a:cs typeface="Fira Code" panose="020B0809050000020004" pitchFamily="49" charset="0"/>
                        </a:rPr>
                        <a:t>Major/Minor</a:t>
                      </a:r>
                    </a:p>
                  </a:txBody>
                  <a:tcP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0A0A0A"/>
                    </a:solidFill>
                  </a:tcPr>
                </a:tc>
                <a:tc>
                  <a:txBody>
                    <a:bodyPr/>
                    <a:lstStyle/>
                    <a:p>
                      <a:r>
                        <a:rPr lang="en-US" sz="1000" b="0" dirty="0">
                          <a:solidFill>
                            <a:srgbClr val="FFFFFF"/>
                          </a:solidFill>
                          <a:latin typeface="Fira Code" panose="020B0809050000020004" pitchFamily="49" charset="0"/>
                          <a:ea typeface="Fira Code" panose="020B0809050000020004" pitchFamily="49" charset="0"/>
                          <a:cs typeface="Fira Code" panose="020B0809050000020004" pitchFamily="49" charset="0"/>
                        </a:rPr>
                        <a:t>Major and minor revision numbers defining the device's compute capability</a:t>
                      </a:r>
                      <a:endParaRPr lang="en-IN" sz="1000" b="0" dirty="0">
                        <a:solidFill>
                          <a:srgbClr val="FFFFFF"/>
                        </a:solidFill>
                        <a:latin typeface="Fira Code" panose="020B0809050000020004" pitchFamily="49" charset="0"/>
                        <a:ea typeface="Fira Code" panose="020B0809050000020004" pitchFamily="49" charset="0"/>
                        <a:cs typeface="Fira Code" panose="020B0809050000020004" pitchFamily="49" charset="0"/>
                      </a:endParaRPr>
                    </a:p>
                  </a:txBody>
                  <a:tcP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0A0A0A"/>
                    </a:solidFill>
                  </a:tcPr>
                </a:tc>
                <a:extLst>
                  <a:ext uri="{0D108BD9-81ED-4DB2-BD59-A6C34878D82A}">
                    <a16:rowId xmlns:a16="http://schemas.microsoft.com/office/drawing/2014/main" val="2206974845"/>
                  </a:ext>
                </a:extLst>
              </a:tr>
              <a:tr h="263592">
                <a:tc>
                  <a:txBody>
                    <a:bodyPr/>
                    <a:lstStyle/>
                    <a:p>
                      <a:r>
                        <a:rPr lang="en-IN" sz="1000" b="0" dirty="0" err="1">
                          <a:solidFill>
                            <a:srgbClr val="B292FF"/>
                          </a:solidFill>
                          <a:latin typeface="Fira Code" panose="020B0809050000020004" pitchFamily="49" charset="0"/>
                          <a:ea typeface="Fira Code" panose="020B0809050000020004" pitchFamily="49" charset="0"/>
                          <a:cs typeface="Fira Code" panose="020B0809050000020004" pitchFamily="49" charset="0"/>
                        </a:rPr>
                        <a:t>maxThreadsPerBlock</a:t>
                      </a:r>
                      <a:endParaRPr lang="en-IN" sz="1000" b="0" dirty="0">
                        <a:solidFill>
                          <a:srgbClr val="B292FF"/>
                        </a:solidFill>
                        <a:latin typeface="Fira Code" panose="020B0809050000020004" pitchFamily="49" charset="0"/>
                        <a:ea typeface="Fira Code" panose="020B0809050000020004" pitchFamily="49" charset="0"/>
                        <a:cs typeface="Fira Code" panose="020B0809050000020004" pitchFamily="49" charset="0"/>
                      </a:endParaRPr>
                    </a:p>
                  </a:txBody>
                  <a:tcP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0A0A0A"/>
                    </a:solidFill>
                  </a:tcPr>
                </a:tc>
                <a:tc>
                  <a:txBody>
                    <a:bodyPr/>
                    <a:lstStyle/>
                    <a:p>
                      <a:r>
                        <a:rPr lang="en-US" sz="1000" b="0" dirty="0">
                          <a:solidFill>
                            <a:srgbClr val="FFFFFF"/>
                          </a:solidFill>
                          <a:latin typeface="Fira Code" panose="020B0809050000020004" pitchFamily="49" charset="0"/>
                          <a:ea typeface="Fira Code" panose="020B0809050000020004" pitchFamily="49" charset="0"/>
                          <a:cs typeface="Fira Code" panose="020B0809050000020004" pitchFamily="49" charset="0"/>
                        </a:rPr>
                        <a:t>Maximum number of threads per block</a:t>
                      </a:r>
                      <a:endParaRPr lang="en-IN" sz="1000" b="0" dirty="0">
                        <a:solidFill>
                          <a:srgbClr val="FFFFFF"/>
                        </a:solidFill>
                        <a:latin typeface="Fira Code" panose="020B0809050000020004" pitchFamily="49" charset="0"/>
                        <a:ea typeface="Fira Code" panose="020B0809050000020004" pitchFamily="49" charset="0"/>
                        <a:cs typeface="Fira Code" panose="020B0809050000020004" pitchFamily="49" charset="0"/>
                      </a:endParaRPr>
                    </a:p>
                  </a:txBody>
                  <a:tcP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0A0A0A"/>
                    </a:solidFill>
                  </a:tcPr>
                </a:tc>
                <a:extLst>
                  <a:ext uri="{0D108BD9-81ED-4DB2-BD59-A6C34878D82A}">
                    <a16:rowId xmlns:a16="http://schemas.microsoft.com/office/drawing/2014/main" val="2088697060"/>
                  </a:ext>
                </a:extLst>
              </a:tr>
              <a:tr h="266522">
                <a:tc>
                  <a:txBody>
                    <a:bodyPr/>
                    <a:lstStyle/>
                    <a:p>
                      <a:r>
                        <a:rPr lang="en-IN" sz="1000" b="0" dirty="0" err="1">
                          <a:solidFill>
                            <a:srgbClr val="B292FF"/>
                          </a:solidFill>
                          <a:latin typeface="Fira Code" panose="020B0809050000020004" pitchFamily="49" charset="0"/>
                          <a:ea typeface="Fira Code" panose="020B0809050000020004" pitchFamily="49" charset="0"/>
                          <a:cs typeface="Fira Code" panose="020B0809050000020004" pitchFamily="49" charset="0"/>
                        </a:rPr>
                        <a:t>TotalGlobalMem</a:t>
                      </a:r>
                      <a:endParaRPr lang="en-IN" sz="1000" b="0" dirty="0">
                        <a:solidFill>
                          <a:srgbClr val="B292FF"/>
                        </a:solidFill>
                        <a:latin typeface="Fira Code" panose="020B0809050000020004" pitchFamily="49" charset="0"/>
                        <a:ea typeface="Fira Code" panose="020B0809050000020004" pitchFamily="49" charset="0"/>
                        <a:cs typeface="Fira Code" panose="020B0809050000020004" pitchFamily="49" charset="0"/>
                      </a:endParaRPr>
                    </a:p>
                  </a:txBody>
                  <a:tcP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0A0A0A"/>
                    </a:solidFill>
                  </a:tcPr>
                </a:tc>
                <a:tc>
                  <a:txBody>
                    <a:bodyPr/>
                    <a:lstStyle/>
                    <a:p>
                      <a:r>
                        <a:rPr lang="en-US" sz="1000" b="0" dirty="0">
                          <a:solidFill>
                            <a:srgbClr val="FFFFFF"/>
                          </a:solidFill>
                          <a:latin typeface="Fira Code" panose="020B0809050000020004" pitchFamily="49" charset="0"/>
                          <a:ea typeface="Fira Code" panose="020B0809050000020004" pitchFamily="49" charset="0"/>
                          <a:cs typeface="Fira Code" panose="020B0809050000020004" pitchFamily="49" charset="0"/>
                        </a:rPr>
                        <a:t>Total amount of global memory available on the device in bytes</a:t>
                      </a:r>
                      <a:endParaRPr lang="en-IN" sz="1000" b="0" dirty="0">
                        <a:solidFill>
                          <a:srgbClr val="FFFFFF"/>
                        </a:solidFill>
                        <a:latin typeface="Fira Code" panose="020B0809050000020004" pitchFamily="49" charset="0"/>
                        <a:ea typeface="Fira Code" panose="020B0809050000020004" pitchFamily="49" charset="0"/>
                        <a:cs typeface="Fira Code" panose="020B0809050000020004" pitchFamily="49" charset="0"/>
                      </a:endParaRPr>
                    </a:p>
                  </a:txBody>
                  <a:tcP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0A0A0A"/>
                    </a:solidFill>
                  </a:tcPr>
                </a:tc>
                <a:extLst>
                  <a:ext uri="{0D108BD9-81ED-4DB2-BD59-A6C34878D82A}">
                    <a16:rowId xmlns:a16="http://schemas.microsoft.com/office/drawing/2014/main" val="1114037331"/>
                  </a:ext>
                </a:extLst>
              </a:tr>
              <a:tr h="249428">
                <a:tc>
                  <a:txBody>
                    <a:bodyPr/>
                    <a:lstStyle/>
                    <a:p>
                      <a:r>
                        <a:rPr lang="en-IN" sz="1000" b="0" dirty="0" err="1">
                          <a:solidFill>
                            <a:srgbClr val="B292FF"/>
                          </a:solidFill>
                          <a:latin typeface="Fira Code" panose="020B0809050000020004" pitchFamily="49" charset="0"/>
                          <a:ea typeface="Fira Code" panose="020B0809050000020004" pitchFamily="49" charset="0"/>
                          <a:cs typeface="Fira Code" panose="020B0809050000020004" pitchFamily="49" charset="0"/>
                        </a:rPr>
                        <a:t>maxThreadsDim</a:t>
                      </a:r>
                      <a:endParaRPr lang="en-IN" sz="1000" b="0" dirty="0">
                        <a:solidFill>
                          <a:srgbClr val="B292FF"/>
                        </a:solidFill>
                        <a:latin typeface="Fira Code" panose="020B0809050000020004" pitchFamily="49" charset="0"/>
                        <a:ea typeface="Fira Code" panose="020B0809050000020004" pitchFamily="49" charset="0"/>
                        <a:cs typeface="Fira Code" panose="020B0809050000020004" pitchFamily="49" charset="0"/>
                      </a:endParaRPr>
                    </a:p>
                  </a:txBody>
                  <a:tcP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0A0A0A"/>
                    </a:solidFill>
                  </a:tcPr>
                </a:tc>
                <a:tc>
                  <a:txBody>
                    <a:bodyPr/>
                    <a:lstStyle/>
                    <a:p>
                      <a:r>
                        <a:rPr lang="en-US" sz="1000" b="0" dirty="0">
                          <a:solidFill>
                            <a:srgbClr val="FFFFFF"/>
                          </a:solidFill>
                          <a:latin typeface="Fira Code" panose="020B0809050000020004" pitchFamily="49" charset="0"/>
                          <a:ea typeface="Fira Code" panose="020B0809050000020004" pitchFamily="49" charset="0"/>
                          <a:cs typeface="Fira Code" panose="020B0809050000020004" pitchFamily="49" charset="0"/>
                        </a:rPr>
                        <a:t>maximum size of each dimension of a block</a:t>
                      </a:r>
                      <a:endParaRPr lang="en-IN" sz="1000" b="0" dirty="0">
                        <a:solidFill>
                          <a:srgbClr val="FFFFFF"/>
                        </a:solidFill>
                        <a:latin typeface="Fira Code" panose="020B0809050000020004" pitchFamily="49" charset="0"/>
                        <a:ea typeface="Fira Code" panose="020B0809050000020004" pitchFamily="49" charset="0"/>
                        <a:cs typeface="Fira Code" panose="020B0809050000020004" pitchFamily="49" charset="0"/>
                      </a:endParaRPr>
                    </a:p>
                  </a:txBody>
                  <a:tcP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0A0A0A"/>
                    </a:solidFill>
                  </a:tcPr>
                </a:tc>
                <a:extLst>
                  <a:ext uri="{0D108BD9-81ED-4DB2-BD59-A6C34878D82A}">
                    <a16:rowId xmlns:a16="http://schemas.microsoft.com/office/drawing/2014/main" val="715943611"/>
                  </a:ext>
                </a:extLst>
              </a:tr>
              <a:tr h="305753">
                <a:tc>
                  <a:txBody>
                    <a:bodyPr/>
                    <a:lstStyle/>
                    <a:p>
                      <a:r>
                        <a:rPr lang="en-IN" sz="1000" b="0" dirty="0" err="1">
                          <a:solidFill>
                            <a:srgbClr val="B292FF"/>
                          </a:solidFill>
                          <a:latin typeface="Fira Code" panose="020B0809050000020004" pitchFamily="49" charset="0"/>
                          <a:ea typeface="Fira Code" panose="020B0809050000020004" pitchFamily="49" charset="0"/>
                          <a:cs typeface="Fira Code" panose="020B0809050000020004" pitchFamily="49" charset="0"/>
                        </a:rPr>
                        <a:t>MaxGridsize</a:t>
                      </a:r>
                      <a:endParaRPr lang="en-IN" sz="1000" b="0" dirty="0">
                        <a:solidFill>
                          <a:srgbClr val="B292FF"/>
                        </a:solidFill>
                        <a:latin typeface="Fira Code" panose="020B0809050000020004" pitchFamily="49" charset="0"/>
                        <a:ea typeface="Fira Code" panose="020B0809050000020004" pitchFamily="49" charset="0"/>
                        <a:cs typeface="Fira Code" panose="020B0809050000020004" pitchFamily="49" charset="0"/>
                      </a:endParaRPr>
                    </a:p>
                  </a:txBody>
                  <a:tcP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0A0A0A"/>
                    </a:solidFill>
                  </a:tcPr>
                </a:tc>
                <a:tc>
                  <a:txBody>
                    <a:bodyPr/>
                    <a:lstStyle/>
                    <a:p>
                      <a:r>
                        <a:rPr lang="en-US" sz="1000" b="0" dirty="0">
                          <a:solidFill>
                            <a:srgbClr val="FFFFFF"/>
                          </a:solidFill>
                          <a:latin typeface="Fira Code" panose="020B0809050000020004" pitchFamily="49" charset="0"/>
                          <a:ea typeface="Fira Code" panose="020B0809050000020004" pitchFamily="49" charset="0"/>
                          <a:cs typeface="Fira Code" panose="020B0809050000020004" pitchFamily="49" charset="0"/>
                        </a:rPr>
                        <a:t>maximum size of each dimension of a grid</a:t>
                      </a:r>
                      <a:endParaRPr lang="en-IN" sz="1000" b="0" dirty="0">
                        <a:solidFill>
                          <a:srgbClr val="FFFFFF"/>
                        </a:solidFill>
                        <a:latin typeface="Fira Code" panose="020B0809050000020004" pitchFamily="49" charset="0"/>
                        <a:ea typeface="Fira Code" panose="020B0809050000020004" pitchFamily="49" charset="0"/>
                        <a:cs typeface="Fira Code" panose="020B0809050000020004" pitchFamily="49" charset="0"/>
                      </a:endParaRPr>
                    </a:p>
                  </a:txBody>
                  <a:tcP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0A0A0A"/>
                    </a:solidFill>
                  </a:tcPr>
                </a:tc>
                <a:extLst>
                  <a:ext uri="{0D108BD9-81ED-4DB2-BD59-A6C34878D82A}">
                    <a16:rowId xmlns:a16="http://schemas.microsoft.com/office/drawing/2014/main" val="2346885073"/>
                  </a:ext>
                </a:extLst>
              </a:tr>
              <a:tr h="262586">
                <a:tc>
                  <a:txBody>
                    <a:bodyPr/>
                    <a:lstStyle/>
                    <a:p>
                      <a:r>
                        <a:rPr lang="en-IN" sz="1000" b="0" dirty="0">
                          <a:solidFill>
                            <a:srgbClr val="B292FF"/>
                          </a:solidFill>
                          <a:latin typeface="Fira Code" panose="020B0809050000020004" pitchFamily="49" charset="0"/>
                          <a:ea typeface="Fira Code" panose="020B0809050000020004" pitchFamily="49" charset="0"/>
                          <a:cs typeface="Fira Code" panose="020B0809050000020004" pitchFamily="49" charset="0"/>
                        </a:rPr>
                        <a:t>Warp Size</a:t>
                      </a:r>
                    </a:p>
                  </a:txBody>
                  <a:tcP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0A0A0A"/>
                    </a:solidFill>
                  </a:tcPr>
                </a:tc>
                <a:tc>
                  <a:txBody>
                    <a:bodyPr/>
                    <a:lstStyle/>
                    <a:p>
                      <a:r>
                        <a:rPr lang="en-US" sz="1000" b="0" dirty="0">
                          <a:solidFill>
                            <a:srgbClr val="FFFFFF"/>
                          </a:solidFill>
                          <a:latin typeface="Fira Code" panose="020B0809050000020004" pitchFamily="49" charset="0"/>
                          <a:ea typeface="Fira Code" panose="020B0809050000020004" pitchFamily="49" charset="0"/>
                          <a:cs typeface="Fira Code" panose="020B0809050000020004" pitchFamily="49" charset="0"/>
                        </a:rPr>
                        <a:t>Warp size for the device</a:t>
                      </a:r>
                      <a:endParaRPr lang="en-IN" sz="1000" b="0" dirty="0">
                        <a:solidFill>
                          <a:srgbClr val="FFFFFF"/>
                        </a:solidFill>
                        <a:latin typeface="Fira Code" panose="020B0809050000020004" pitchFamily="49" charset="0"/>
                        <a:ea typeface="Fira Code" panose="020B0809050000020004" pitchFamily="49" charset="0"/>
                        <a:cs typeface="Fira Code" panose="020B0809050000020004" pitchFamily="49" charset="0"/>
                      </a:endParaRPr>
                    </a:p>
                  </a:txBody>
                  <a:tcP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rgbClr val="0A0A0A"/>
                    </a:solidFill>
                  </a:tcPr>
                </a:tc>
                <a:extLst>
                  <a:ext uri="{0D108BD9-81ED-4DB2-BD59-A6C34878D82A}">
                    <a16:rowId xmlns:a16="http://schemas.microsoft.com/office/drawing/2014/main" val="224597185"/>
                  </a:ext>
                </a:extLst>
              </a:tr>
            </a:tbl>
          </a:graphicData>
        </a:graphic>
      </p:graphicFrame>
      <p:sp>
        <p:nvSpPr>
          <p:cNvPr id="10" name="TextBox 9">
            <a:extLst>
              <a:ext uri="{FF2B5EF4-FFF2-40B4-BE49-F238E27FC236}">
                <a16:creationId xmlns:a16="http://schemas.microsoft.com/office/drawing/2014/main" id="{E7DD3FDD-AFE7-1BE3-0D6F-2C5284AE676D}"/>
              </a:ext>
            </a:extLst>
          </p:cNvPr>
          <p:cNvSpPr txBox="1"/>
          <p:nvPr/>
        </p:nvSpPr>
        <p:spPr>
          <a:xfrm>
            <a:off x="745870" y="1828110"/>
            <a:ext cx="6097112" cy="307777"/>
          </a:xfrm>
          <a:prstGeom prst="rect">
            <a:avLst/>
          </a:prstGeom>
          <a:noFill/>
        </p:spPr>
        <p:txBody>
          <a:bodyPr wrap="square">
            <a:spAutoFit/>
          </a:bodyPr>
          <a:lstStyle/>
          <a:p>
            <a:r>
              <a:rPr lang="en-IN" sz="1400" dirty="0">
                <a:solidFill>
                  <a:srgbClr val="00A4A6"/>
                </a:solidFill>
                <a:latin typeface="Fira Code" panose="020B0809050000020004" pitchFamily="49" charset="0"/>
                <a:ea typeface="Fira Code" panose="020B0809050000020004" pitchFamily="49" charset="0"/>
                <a:cs typeface="Fira Code" panose="020B0809050000020004" pitchFamily="49" charset="0"/>
              </a:rPr>
              <a:t>There are more properties refer to the datasheet</a:t>
            </a:r>
          </a:p>
        </p:txBody>
      </p:sp>
    </p:spTree>
    <p:extLst>
      <p:ext uri="{BB962C8B-B14F-4D97-AF65-F5344CB8AC3E}">
        <p14:creationId xmlns:p14="http://schemas.microsoft.com/office/powerpoint/2010/main" val="25777800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54E01-08A3-EFF4-1F78-383BB74077F5}"/>
              </a:ext>
            </a:extLst>
          </p:cNvPr>
          <p:cNvSpPr>
            <a:spLocks noGrp="1"/>
          </p:cNvSpPr>
          <p:nvPr>
            <p:ph type="title"/>
          </p:nvPr>
        </p:nvSpPr>
        <p:spPr>
          <a:xfrm>
            <a:off x="1039590" y="2894743"/>
            <a:ext cx="10515600" cy="1325563"/>
          </a:xfrm>
        </p:spPr>
        <p:txBody>
          <a:bodyPr/>
          <a:lstStyle/>
          <a:p>
            <a:r>
              <a:rPr lang="en-IN" i="0" dirty="0">
                <a:solidFill>
                  <a:srgbClr val="B292FF"/>
                </a:solidFill>
                <a:effectLst/>
                <a:latin typeface="Fira Code" panose="020B0809050000020004" pitchFamily="49" charset="0"/>
                <a:ea typeface="Fira Code" panose="020B0809050000020004" pitchFamily="49" charset="0"/>
                <a:cs typeface="Fira Code" panose="020B0809050000020004" pitchFamily="49" charset="0"/>
              </a:rPr>
              <a:t>GPU Architecture</a:t>
            </a:r>
            <a:endParaRPr lang="en-IN" dirty="0">
              <a:solidFill>
                <a:srgbClr val="B292FF"/>
              </a:solidFill>
              <a:latin typeface="Fira Code" panose="020B0809050000020004" pitchFamily="49" charset="0"/>
              <a:ea typeface="Fira Code" panose="020B0809050000020004" pitchFamily="49" charset="0"/>
              <a:cs typeface="Fira Code" panose="020B0809050000020004" pitchFamily="49" charset="0"/>
            </a:endParaRPr>
          </a:p>
        </p:txBody>
      </p:sp>
      <p:pic>
        <p:nvPicPr>
          <p:cNvPr id="3" name="Picture 2">
            <a:extLst>
              <a:ext uri="{FF2B5EF4-FFF2-40B4-BE49-F238E27FC236}">
                <a16:creationId xmlns:a16="http://schemas.microsoft.com/office/drawing/2014/main" id="{B2C5E0AF-A0C3-1BCA-87DB-969CAB0824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1469" y="183800"/>
            <a:ext cx="605135" cy="353809"/>
          </a:xfrm>
          <a:prstGeom prst="rect">
            <a:avLst/>
          </a:prstGeom>
        </p:spPr>
      </p:pic>
      <p:pic>
        <p:nvPicPr>
          <p:cNvPr id="4" name="Picture 3">
            <a:extLst>
              <a:ext uri="{FF2B5EF4-FFF2-40B4-BE49-F238E27FC236}">
                <a16:creationId xmlns:a16="http://schemas.microsoft.com/office/drawing/2014/main" id="{6EF9BC08-43BB-5ACC-7C8A-1CBC4731D6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7785" y="225414"/>
            <a:ext cx="789415" cy="279420"/>
          </a:xfrm>
          <a:prstGeom prst="rect">
            <a:avLst/>
          </a:prstGeom>
        </p:spPr>
      </p:pic>
    </p:spTree>
    <p:extLst>
      <p:ext uri="{BB962C8B-B14F-4D97-AF65-F5344CB8AC3E}">
        <p14:creationId xmlns:p14="http://schemas.microsoft.com/office/powerpoint/2010/main" val="7631364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A0669C5-FE32-F46F-9D37-032D0EDB9C06}"/>
              </a:ext>
            </a:extLst>
          </p:cNvPr>
          <p:cNvSpPr/>
          <p:nvPr/>
        </p:nvSpPr>
        <p:spPr>
          <a:xfrm>
            <a:off x="104775" y="81916"/>
            <a:ext cx="11972925" cy="6677024"/>
          </a:xfrm>
          <a:prstGeom prst="roundRect">
            <a:avLst>
              <a:gd name="adj" fmla="val 2511"/>
            </a:avLst>
          </a:prstGeom>
          <a:solidFill>
            <a:srgbClr val="0A0A0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Content Placeholder 4">
            <a:extLst>
              <a:ext uri="{FF2B5EF4-FFF2-40B4-BE49-F238E27FC236}">
                <a16:creationId xmlns:a16="http://schemas.microsoft.com/office/drawing/2014/main" id="{AC61AE02-6385-C534-D5DB-E384DA3026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8968739" cy="4204523"/>
          </a:xfrm>
        </p:spPr>
      </p:pic>
      <p:sp>
        <p:nvSpPr>
          <p:cNvPr id="2" name="Title 1">
            <a:extLst>
              <a:ext uri="{FF2B5EF4-FFF2-40B4-BE49-F238E27FC236}">
                <a16:creationId xmlns:a16="http://schemas.microsoft.com/office/drawing/2014/main" id="{16E30744-5C1C-098C-67D8-243DBF3B003B}"/>
              </a:ext>
            </a:extLst>
          </p:cNvPr>
          <p:cNvSpPr>
            <a:spLocks noGrp="1"/>
          </p:cNvSpPr>
          <p:nvPr>
            <p:ph type="title"/>
          </p:nvPr>
        </p:nvSpPr>
        <p:spPr>
          <a:xfrm>
            <a:off x="838200" y="365125"/>
            <a:ext cx="8724900" cy="1075055"/>
          </a:xfrm>
        </p:spPr>
        <p:txBody>
          <a:bodyPr>
            <a:normAutofit fontScale="90000"/>
          </a:bodyPr>
          <a:lstStyle/>
          <a:p>
            <a:r>
              <a:rPr lang="en-US" u="sng" dirty="0">
                <a:solidFill>
                  <a:srgbClr val="00A4A6"/>
                </a:solidFill>
                <a:latin typeface="Fira Code" panose="020B0809050000020004" pitchFamily="49" charset="0"/>
                <a:ea typeface="Fira Code" panose="020B0809050000020004" pitchFamily="49" charset="0"/>
                <a:cs typeface="Fira Code" panose="020B0809050000020004" pitchFamily="49" charset="0"/>
              </a:rPr>
              <a:t>CPU Computing—the Great Tradition</a:t>
            </a:r>
            <a:endParaRPr lang="en-IN" u="sng" dirty="0">
              <a:solidFill>
                <a:srgbClr val="00A4A6"/>
              </a:solidFill>
              <a:latin typeface="Fira Code" panose="020B0809050000020004" pitchFamily="49" charset="0"/>
              <a:ea typeface="Fira Code" panose="020B0809050000020004" pitchFamily="49" charset="0"/>
              <a:cs typeface="Fira Code" panose="020B0809050000020004" pitchFamily="49" charset="0"/>
            </a:endParaRPr>
          </a:p>
        </p:txBody>
      </p:sp>
    </p:spTree>
    <p:extLst>
      <p:ext uri="{BB962C8B-B14F-4D97-AF65-F5344CB8AC3E}">
        <p14:creationId xmlns:p14="http://schemas.microsoft.com/office/powerpoint/2010/main" val="3023190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2F896-A615-041B-3308-3D159ADC75F1}"/>
              </a:ext>
            </a:extLst>
          </p:cNvPr>
          <p:cNvSpPr>
            <a:spLocks noGrp="1"/>
          </p:cNvSpPr>
          <p:nvPr>
            <p:ph type="title"/>
          </p:nvPr>
        </p:nvSpPr>
        <p:spPr/>
        <p:txBody>
          <a:bodyPr/>
          <a:lstStyle/>
          <a:p>
            <a:r>
              <a:rPr lang="en-US" dirty="0">
                <a:solidFill>
                  <a:srgbClr val="00A4A6"/>
                </a:solidFill>
                <a:latin typeface="Fira Code" panose="020B0809050000020004" pitchFamily="49" charset="0"/>
                <a:ea typeface="Fira Code" panose="020B0809050000020004" pitchFamily="49" charset="0"/>
                <a:cs typeface="Fira Code" panose="020B0809050000020004" pitchFamily="49" charset="0"/>
              </a:rPr>
              <a:t>But why GPU?</a:t>
            </a:r>
            <a:endParaRPr lang="en-IN" dirty="0">
              <a:solidFill>
                <a:srgbClr val="00A4A6"/>
              </a:solidFill>
              <a:latin typeface="Fira Code" panose="020B0809050000020004" pitchFamily="49" charset="0"/>
              <a:ea typeface="Fira Code" panose="020B0809050000020004" pitchFamily="49" charset="0"/>
              <a:cs typeface="Fira Code" panose="020B0809050000020004" pitchFamily="49" charset="0"/>
            </a:endParaRPr>
          </a:p>
        </p:txBody>
      </p:sp>
      <p:pic>
        <p:nvPicPr>
          <p:cNvPr id="37" name="Picture 36">
            <a:extLst>
              <a:ext uri="{FF2B5EF4-FFF2-40B4-BE49-F238E27FC236}">
                <a16:creationId xmlns:a16="http://schemas.microsoft.com/office/drawing/2014/main" id="{BBE3E5A3-EE5B-104F-0B46-840E9A0804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1469" y="183800"/>
            <a:ext cx="605135" cy="353809"/>
          </a:xfrm>
          <a:prstGeom prst="rect">
            <a:avLst/>
          </a:prstGeom>
        </p:spPr>
      </p:pic>
      <p:pic>
        <p:nvPicPr>
          <p:cNvPr id="38" name="Picture 37">
            <a:extLst>
              <a:ext uri="{FF2B5EF4-FFF2-40B4-BE49-F238E27FC236}">
                <a16:creationId xmlns:a16="http://schemas.microsoft.com/office/drawing/2014/main" id="{64B749E6-1C52-A25D-0247-C795426C00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7785" y="225414"/>
            <a:ext cx="789415" cy="279420"/>
          </a:xfrm>
          <a:prstGeom prst="rect">
            <a:avLst/>
          </a:prstGeom>
        </p:spPr>
      </p:pic>
      <p:sp>
        <p:nvSpPr>
          <p:cNvPr id="3" name="TextBox 2">
            <a:extLst>
              <a:ext uri="{FF2B5EF4-FFF2-40B4-BE49-F238E27FC236}">
                <a16:creationId xmlns:a16="http://schemas.microsoft.com/office/drawing/2014/main" id="{B3D59761-4D5A-E051-6A57-B58A820DE366}"/>
              </a:ext>
            </a:extLst>
          </p:cNvPr>
          <p:cNvSpPr txBox="1"/>
          <p:nvPr/>
        </p:nvSpPr>
        <p:spPr>
          <a:xfrm>
            <a:off x="701633" y="1872013"/>
            <a:ext cx="6726384" cy="369332"/>
          </a:xfrm>
          <a:prstGeom prst="rect">
            <a:avLst/>
          </a:prstGeom>
          <a:noFill/>
        </p:spPr>
        <p:txBody>
          <a:bodyPr wrap="square" rtlCol="0">
            <a:spAutoFit/>
          </a:bodyPr>
          <a:lstStyle/>
          <a:p>
            <a:r>
              <a:rPr lang="en-IN" dirty="0">
                <a:solidFill>
                  <a:srgbClr val="FFFFFF"/>
                </a:solidFill>
                <a:latin typeface="Fira Code" panose="020B0809050000020004" pitchFamily="49" charset="0"/>
                <a:ea typeface="Fira Code" panose="020B0809050000020004" pitchFamily="49" charset="0"/>
                <a:cs typeface="Fira Code" panose="020B0809050000020004" pitchFamily="49" charset="0"/>
              </a:rPr>
              <a:t>AI </a:t>
            </a:r>
            <a:r>
              <a:rPr lang="en-IN" dirty="0" err="1">
                <a:solidFill>
                  <a:srgbClr val="FFFFFF"/>
                </a:solidFill>
                <a:latin typeface="Fira Code" panose="020B0809050000020004" pitchFamily="49" charset="0"/>
                <a:ea typeface="Fira Code" panose="020B0809050000020004" pitchFamily="49" charset="0"/>
                <a:cs typeface="Fira Code" panose="020B0809050000020004" pitchFamily="49" charset="0"/>
              </a:rPr>
              <a:t>AI</a:t>
            </a:r>
            <a:r>
              <a:rPr lang="en-IN" dirty="0">
                <a:solidFill>
                  <a:srgbClr val="FFFFFF"/>
                </a:solidFill>
                <a:latin typeface="Fira Code" panose="020B0809050000020004" pitchFamily="49" charset="0"/>
                <a:ea typeface="Fira Code" panose="020B0809050000020004" pitchFamily="49" charset="0"/>
                <a:cs typeface="Fira Code" panose="020B0809050000020004" pitchFamily="49" charset="0"/>
              </a:rPr>
              <a:t> </a:t>
            </a:r>
            <a:r>
              <a:rPr lang="en-IN" dirty="0" err="1">
                <a:solidFill>
                  <a:srgbClr val="FFFFFF"/>
                </a:solidFill>
                <a:latin typeface="Fira Code" panose="020B0809050000020004" pitchFamily="49" charset="0"/>
                <a:ea typeface="Fira Code" panose="020B0809050000020004" pitchFamily="49" charset="0"/>
                <a:cs typeface="Fira Code" panose="020B0809050000020004" pitchFamily="49" charset="0"/>
              </a:rPr>
              <a:t>AI</a:t>
            </a:r>
            <a:r>
              <a:rPr lang="en-IN" dirty="0">
                <a:solidFill>
                  <a:srgbClr val="FFFFFF"/>
                </a:solidFill>
                <a:latin typeface="Fira Code" panose="020B0809050000020004" pitchFamily="49" charset="0"/>
                <a:ea typeface="Fira Code" panose="020B0809050000020004" pitchFamily="49" charset="0"/>
                <a:cs typeface="Fira Code" panose="020B0809050000020004" pitchFamily="49" charset="0"/>
              </a:rPr>
              <a:t> </a:t>
            </a:r>
            <a:r>
              <a:rPr lang="en-IN" dirty="0" err="1">
                <a:solidFill>
                  <a:srgbClr val="FFFFFF"/>
                </a:solidFill>
                <a:latin typeface="Fira Code" panose="020B0809050000020004" pitchFamily="49" charset="0"/>
                <a:ea typeface="Fira Code" panose="020B0809050000020004" pitchFamily="49" charset="0"/>
                <a:cs typeface="Fira Code" panose="020B0809050000020004" pitchFamily="49" charset="0"/>
              </a:rPr>
              <a:t>AI</a:t>
            </a:r>
            <a:r>
              <a:rPr lang="en-IN" dirty="0">
                <a:solidFill>
                  <a:srgbClr val="FFFFFF"/>
                </a:solidFill>
                <a:latin typeface="Fira Code" panose="020B0809050000020004" pitchFamily="49" charset="0"/>
                <a:ea typeface="Fira Code" panose="020B0809050000020004" pitchFamily="49" charset="0"/>
                <a:cs typeface="Fira Code" panose="020B0809050000020004" pitchFamily="49" charset="0"/>
              </a:rPr>
              <a:t> …………..</a:t>
            </a:r>
          </a:p>
        </p:txBody>
      </p:sp>
      <p:sp>
        <p:nvSpPr>
          <p:cNvPr id="4" name="TextBox 3">
            <a:extLst>
              <a:ext uri="{FF2B5EF4-FFF2-40B4-BE49-F238E27FC236}">
                <a16:creationId xmlns:a16="http://schemas.microsoft.com/office/drawing/2014/main" id="{8F75E5C4-27E9-D7E6-3784-43AC5040FC61}"/>
              </a:ext>
            </a:extLst>
          </p:cNvPr>
          <p:cNvSpPr txBox="1"/>
          <p:nvPr/>
        </p:nvSpPr>
        <p:spPr>
          <a:xfrm>
            <a:off x="701633" y="2472560"/>
            <a:ext cx="6726384" cy="369332"/>
          </a:xfrm>
          <a:prstGeom prst="rect">
            <a:avLst/>
          </a:prstGeom>
          <a:noFill/>
        </p:spPr>
        <p:txBody>
          <a:bodyPr wrap="square" rtlCol="0">
            <a:spAutoFit/>
          </a:bodyPr>
          <a:lstStyle/>
          <a:p>
            <a:r>
              <a:rPr lang="en-IN" dirty="0" err="1">
                <a:solidFill>
                  <a:srgbClr val="FFFFFF"/>
                </a:solidFill>
                <a:latin typeface="Fira Code" panose="020B0809050000020004" pitchFamily="49" charset="0"/>
                <a:ea typeface="Fira Code" panose="020B0809050000020004" pitchFamily="49" charset="0"/>
                <a:cs typeface="Fira Code" panose="020B0809050000020004" pitchFamily="49" charset="0"/>
              </a:rPr>
              <a:t>Evergrowing</a:t>
            </a:r>
            <a:r>
              <a:rPr lang="en-IN" dirty="0">
                <a:solidFill>
                  <a:srgbClr val="FFFFFF"/>
                </a:solidFill>
                <a:latin typeface="Fira Code" panose="020B0809050000020004" pitchFamily="49" charset="0"/>
                <a:ea typeface="Fira Code" panose="020B0809050000020004" pitchFamily="49" charset="0"/>
                <a:cs typeface="Fira Code" panose="020B0809050000020004" pitchFamily="49" charset="0"/>
              </a:rPr>
              <a:t> demand for HPC</a:t>
            </a:r>
          </a:p>
        </p:txBody>
      </p:sp>
      <p:sp>
        <p:nvSpPr>
          <p:cNvPr id="5" name="TextBox 4">
            <a:extLst>
              <a:ext uri="{FF2B5EF4-FFF2-40B4-BE49-F238E27FC236}">
                <a16:creationId xmlns:a16="http://schemas.microsoft.com/office/drawing/2014/main" id="{9D4DDDDD-7460-5E79-DB29-9887810705A2}"/>
              </a:ext>
            </a:extLst>
          </p:cNvPr>
          <p:cNvSpPr txBox="1"/>
          <p:nvPr/>
        </p:nvSpPr>
        <p:spPr>
          <a:xfrm>
            <a:off x="701633" y="3059668"/>
            <a:ext cx="6726384" cy="369332"/>
          </a:xfrm>
          <a:prstGeom prst="rect">
            <a:avLst/>
          </a:prstGeom>
          <a:noFill/>
        </p:spPr>
        <p:txBody>
          <a:bodyPr wrap="square" rtlCol="0">
            <a:spAutoFit/>
          </a:bodyPr>
          <a:lstStyle/>
          <a:p>
            <a:r>
              <a:rPr lang="en-IN" dirty="0">
                <a:solidFill>
                  <a:srgbClr val="FFFFFF"/>
                </a:solidFill>
                <a:latin typeface="Fira Code" panose="020B0809050000020004" pitchFamily="49" charset="0"/>
                <a:ea typeface="Fira Code" panose="020B0809050000020004" pitchFamily="49" charset="0"/>
                <a:cs typeface="Fira Code" panose="020B0809050000020004" pitchFamily="49" charset="0"/>
              </a:rPr>
              <a:t>Gaming ofc!</a:t>
            </a:r>
          </a:p>
        </p:txBody>
      </p:sp>
      <p:sp>
        <p:nvSpPr>
          <p:cNvPr id="6" name="TextBox 5">
            <a:extLst>
              <a:ext uri="{FF2B5EF4-FFF2-40B4-BE49-F238E27FC236}">
                <a16:creationId xmlns:a16="http://schemas.microsoft.com/office/drawing/2014/main" id="{2DB9C5C8-274B-381F-290D-0F246D063C7C}"/>
              </a:ext>
            </a:extLst>
          </p:cNvPr>
          <p:cNvSpPr txBox="1"/>
          <p:nvPr/>
        </p:nvSpPr>
        <p:spPr>
          <a:xfrm>
            <a:off x="701633" y="3811772"/>
            <a:ext cx="6726384" cy="369332"/>
          </a:xfrm>
          <a:prstGeom prst="rect">
            <a:avLst/>
          </a:prstGeom>
          <a:noFill/>
        </p:spPr>
        <p:txBody>
          <a:bodyPr wrap="square" rtlCol="0">
            <a:spAutoFit/>
          </a:bodyPr>
          <a:lstStyle/>
          <a:p>
            <a:r>
              <a:rPr lang="en-IN" dirty="0">
                <a:solidFill>
                  <a:srgbClr val="FFFFFF"/>
                </a:solidFill>
                <a:latin typeface="Fira Code" panose="020B0809050000020004" pitchFamily="49" charset="0"/>
                <a:ea typeface="Fira Code" panose="020B0809050000020004" pitchFamily="49" charset="0"/>
                <a:cs typeface="Fira Code" panose="020B0809050000020004" pitchFamily="49" charset="0"/>
              </a:rPr>
              <a:t>Data </a:t>
            </a:r>
            <a:r>
              <a:rPr lang="en-IN" dirty="0" err="1">
                <a:solidFill>
                  <a:srgbClr val="FFFFFF"/>
                </a:solidFill>
                <a:latin typeface="Fira Code" panose="020B0809050000020004" pitchFamily="49" charset="0"/>
                <a:ea typeface="Fira Code" panose="020B0809050000020004" pitchFamily="49" charset="0"/>
                <a:cs typeface="Fira Code" panose="020B0809050000020004" pitchFamily="49" charset="0"/>
              </a:rPr>
              <a:t>center</a:t>
            </a:r>
            <a:endParaRPr lang="en-IN" dirty="0">
              <a:solidFill>
                <a:srgbClr val="FFFFFF"/>
              </a:solidFill>
              <a:latin typeface="Fira Code" panose="020B0809050000020004" pitchFamily="49" charset="0"/>
              <a:ea typeface="Fira Code" panose="020B0809050000020004" pitchFamily="49" charset="0"/>
              <a:cs typeface="Fira Code" panose="020B0809050000020004" pitchFamily="49" charset="0"/>
            </a:endParaRPr>
          </a:p>
        </p:txBody>
      </p:sp>
      <p:sp>
        <p:nvSpPr>
          <p:cNvPr id="7" name="TextBox 6">
            <a:extLst>
              <a:ext uri="{FF2B5EF4-FFF2-40B4-BE49-F238E27FC236}">
                <a16:creationId xmlns:a16="http://schemas.microsoft.com/office/drawing/2014/main" id="{38A1687C-811C-C70D-2999-DBDF6AD92AAB}"/>
              </a:ext>
            </a:extLst>
          </p:cNvPr>
          <p:cNvSpPr txBox="1"/>
          <p:nvPr/>
        </p:nvSpPr>
        <p:spPr>
          <a:xfrm>
            <a:off x="701633" y="4616656"/>
            <a:ext cx="6726384" cy="369332"/>
          </a:xfrm>
          <a:prstGeom prst="rect">
            <a:avLst/>
          </a:prstGeom>
          <a:noFill/>
        </p:spPr>
        <p:txBody>
          <a:bodyPr wrap="square" rtlCol="0">
            <a:spAutoFit/>
          </a:bodyPr>
          <a:lstStyle/>
          <a:p>
            <a:r>
              <a:rPr lang="en-IN" dirty="0">
                <a:solidFill>
                  <a:srgbClr val="FFFFFF"/>
                </a:solidFill>
                <a:latin typeface="Fira Code" panose="020B0809050000020004" pitchFamily="49" charset="0"/>
                <a:ea typeface="Fira Code" panose="020B0809050000020004" pitchFamily="49" charset="0"/>
                <a:cs typeface="Fira Code" panose="020B0809050000020004" pitchFamily="49" charset="0"/>
              </a:rPr>
              <a:t>And a lot more. . . . !</a:t>
            </a:r>
          </a:p>
        </p:txBody>
      </p:sp>
    </p:spTree>
    <p:extLst>
      <p:ext uri="{BB962C8B-B14F-4D97-AF65-F5344CB8AC3E}">
        <p14:creationId xmlns:p14="http://schemas.microsoft.com/office/powerpoint/2010/main" val="30381376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30744-5C1C-098C-67D8-243DBF3B003B}"/>
              </a:ext>
            </a:extLst>
          </p:cNvPr>
          <p:cNvSpPr>
            <a:spLocks noGrp="1"/>
          </p:cNvSpPr>
          <p:nvPr>
            <p:ph type="title"/>
          </p:nvPr>
        </p:nvSpPr>
        <p:spPr>
          <a:xfrm>
            <a:off x="670560" y="295275"/>
            <a:ext cx="6492240" cy="1325563"/>
          </a:xfrm>
          <a:noFill/>
        </p:spPr>
        <p:txBody>
          <a:bodyPr>
            <a:normAutofit/>
          </a:bodyPr>
          <a:lstStyle/>
          <a:p>
            <a:r>
              <a:rPr lang="en-US" sz="3600" u="sng" dirty="0">
                <a:solidFill>
                  <a:srgbClr val="00A4A6"/>
                </a:solidFill>
                <a:latin typeface="Fira Code" panose="020B0809050000020004" pitchFamily="49" charset="0"/>
                <a:ea typeface="Fira Code" panose="020B0809050000020004" pitchFamily="49" charset="0"/>
                <a:cs typeface="Fira Code" panose="020B0809050000020004" pitchFamily="49" charset="0"/>
              </a:rPr>
              <a:t>CPU Computing—the Great Tradition</a:t>
            </a:r>
            <a:endParaRPr lang="en-IN" sz="3600" u="sng" dirty="0">
              <a:solidFill>
                <a:srgbClr val="00A4A6"/>
              </a:solidFill>
              <a:latin typeface="Fira Code" panose="020B0809050000020004" pitchFamily="49" charset="0"/>
              <a:ea typeface="Fira Code" panose="020B0809050000020004" pitchFamily="49" charset="0"/>
              <a:cs typeface="Fira Code" panose="020B0809050000020004" pitchFamily="49" charset="0"/>
            </a:endParaRPr>
          </a:p>
        </p:txBody>
      </p:sp>
      <p:sp>
        <p:nvSpPr>
          <p:cNvPr id="4" name="Content Placeholder 3">
            <a:extLst>
              <a:ext uri="{FF2B5EF4-FFF2-40B4-BE49-F238E27FC236}">
                <a16:creationId xmlns:a16="http://schemas.microsoft.com/office/drawing/2014/main" id="{0DB943D6-3821-5011-1DB6-4C01774966FD}"/>
              </a:ext>
            </a:extLst>
          </p:cNvPr>
          <p:cNvSpPr>
            <a:spLocks noGrp="1"/>
          </p:cNvSpPr>
          <p:nvPr>
            <p:ph idx="1"/>
          </p:nvPr>
        </p:nvSpPr>
        <p:spPr>
          <a:xfrm>
            <a:off x="838199" y="1825625"/>
            <a:ext cx="10528393" cy="4351338"/>
          </a:xfrm>
        </p:spPr>
        <p:txBody>
          <a:bodyPr>
            <a:normAutofit fontScale="92500" lnSpcReduction="10000"/>
          </a:bodyPr>
          <a:lstStyle/>
          <a:p>
            <a:pPr marL="0" indent="0">
              <a:buNone/>
            </a:pPr>
            <a:r>
              <a:rPr lang="en-US" dirty="0">
                <a:solidFill>
                  <a:schemeClr val="bg1"/>
                </a:solidFill>
                <a:latin typeface="Fira Code" panose="020B0809050000020004" pitchFamily="49" charset="0"/>
                <a:ea typeface="Fira Code" panose="020B0809050000020004" pitchFamily="49" charset="0"/>
                <a:cs typeface="Fira Code" panose="020B0809050000020004" pitchFamily="49" charset="0"/>
              </a:rPr>
              <a:t>CPU performance is the product of many related advances:</a:t>
            </a:r>
          </a:p>
          <a:p>
            <a:r>
              <a:rPr lang="en-US" dirty="0">
                <a:solidFill>
                  <a:schemeClr val="bg1"/>
                </a:solidFill>
                <a:latin typeface="Fira Code" panose="020B0809050000020004" pitchFamily="49" charset="0"/>
                <a:ea typeface="Fira Code" panose="020B0809050000020004" pitchFamily="49" charset="0"/>
                <a:cs typeface="Fira Code" panose="020B0809050000020004" pitchFamily="49" charset="0"/>
              </a:rPr>
              <a:t>Increased transistor density</a:t>
            </a:r>
          </a:p>
          <a:p>
            <a:r>
              <a:rPr lang="en-US" dirty="0">
                <a:solidFill>
                  <a:schemeClr val="bg1"/>
                </a:solidFill>
                <a:latin typeface="Fira Code" panose="020B0809050000020004" pitchFamily="49" charset="0"/>
                <a:ea typeface="Fira Code" panose="020B0809050000020004" pitchFamily="49" charset="0"/>
                <a:cs typeface="Fira Code" panose="020B0809050000020004" pitchFamily="49" charset="0"/>
              </a:rPr>
              <a:t>Increased transistor performance</a:t>
            </a:r>
          </a:p>
          <a:p>
            <a:r>
              <a:rPr lang="en-US" dirty="0">
                <a:solidFill>
                  <a:schemeClr val="bg1"/>
                </a:solidFill>
                <a:latin typeface="Fira Code" panose="020B0809050000020004" pitchFamily="49" charset="0"/>
                <a:ea typeface="Fira Code" panose="020B0809050000020004" pitchFamily="49" charset="0"/>
                <a:cs typeface="Fira Code" panose="020B0809050000020004" pitchFamily="49" charset="0"/>
              </a:rPr>
              <a:t>Wider data paths</a:t>
            </a:r>
          </a:p>
          <a:p>
            <a:r>
              <a:rPr lang="en-US" dirty="0">
                <a:solidFill>
                  <a:schemeClr val="bg1"/>
                </a:solidFill>
                <a:latin typeface="Fira Code" panose="020B0809050000020004" pitchFamily="49" charset="0"/>
                <a:ea typeface="Fira Code" panose="020B0809050000020004" pitchFamily="49" charset="0"/>
                <a:cs typeface="Fira Code" panose="020B0809050000020004" pitchFamily="49" charset="0"/>
              </a:rPr>
              <a:t>Pipelining</a:t>
            </a:r>
          </a:p>
          <a:p>
            <a:r>
              <a:rPr lang="en-US" dirty="0">
                <a:solidFill>
                  <a:schemeClr val="bg1"/>
                </a:solidFill>
                <a:latin typeface="Fira Code" panose="020B0809050000020004" pitchFamily="49" charset="0"/>
                <a:ea typeface="Fira Code" panose="020B0809050000020004" pitchFamily="49" charset="0"/>
                <a:cs typeface="Fira Code" panose="020B0809050000020004" pitchFamily="49" charset="0"/>
              </a:rPr>
              <a:t>Superscalar execution</a:t>
            </a:r>
          </a:p>
          <a:p>
            <a:r>
              <a:rPr lang="en-US" dirty="0">
                <a:solidFill>
                  <a:schemeClr val="bg1"/>
                </a:solidFill>
                <a:latin typeface="Fira Code" panose="020B0809050000020004" pitchFamily="49" charset="0"/>
                <a:ea typeface="Fira Code" panose="020B0809050000020004" pitchFamily="49" charset="0"/>
                <a:cs typeface="Fira Code" panose="020B0809050000020004" pitchFamily="49" charset="0"/>
              </a:rPr>
              <a:t>Speculative execution</a:t>
            </a:r>
          </a:p>
          <a:p>
            <a:r>
              <a:rPr lang="en-US" dirty="0">
                <a:solidFill>
                  <a:schemeClr val="bg1"/>
                </a:solidFill>
                <a:latin typeface="Fira Code" panose="020B0809050000020004" pitchFamily="49" charset="0"/>
                <a:ea typeface="Fira Code" panose="020B0809050000020004" pitchFamily="49" charset="0"/>
                <a:cs typeface="Fira Code" panose="020B0809050000020004" pitchFamily="49" charset="0"/>
              </a:rPr>
              <a:t>Caching</a:t>
            </a:r>
          </a:p>
          <a:p>
            <a:r>
              <a:rPr lang="en-US" dirty="0">
                <a:solidFill>
                  <a:schemeClr val="bg1"/>
                </a:solidFill>
                <a:latin typeface="Fira Code" panose="020B0809050000020004" pitchFamily="49" charset="0"/>
                <a:ea typeface="Fira Code" panose="020B0809050000020004" pitchFamily="49" charset="0"/>
                <a:cs typeface="Fira Code" panose="020B0809050000020004" pitchFamily="49" charset="0"/>
              </a:rPr>
              <a:t>Chip and system-level integration</a:t>
            </a:r>
            <a:endParaRPr lang="en-IN" dirty="0">
              <a:solidFill>
                <a:schemeClr val="bg1"/>
              </a:solidFill>
              <a:latin typeface="Fira Code" panose="020B0809050000020004" pitchFamily="49" charset="0"/>
              <a:ea typeface="Fira Code" panose="020B0809050000020004" pitchFamily="49" charset="0"/>
              <a:cs typeface="Fira Code" panose="020B0809050000020004" pitchFamily="49" charset="0"/>
            </a:endParaRPr>
          </a:p>
        </p:txBody>
      </p:sp>
    </p:spTree>
    <p:extLst>
      <p:ext uri="{BB962C8B-B14F-4D97-AF65-F5344CB8AC3E}">
        <p14:creationId xmlns:p14="http://schemas.microsoft.com/office/powerpoint/2010/main" val="3520677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30744-5C1C-098C-67D8-243DBF3B003B}"/>
              </a:ext>
            </a:extLst>
          </p:cNvPr>
          <p:cNvSpPr>
            <a:spLocks noGrp="1"/>
          </p:cNvSpPr>
          <p:nvPr>
            <p:ph type="title"/>
          </p:nvPr>
        </p:nvSpPr>
        <p:spPr/>
        <p:txBody>
          <a:bodyPr/>
          <a:lstStyle/>
          <a:p>
            <a:r>
              <a:rPr lang="en-US" u="sng" dirty="0">
                <a:solidFill>
                  <a:srgbClr val="00A4A6"/>
                </a:solidFill>
                <a:latin typeface="Fira Code" panose="020B0809050000020004" pitchFamily="49" charset="0"/>
                <a:ea typeface="Fira Code" panose="020B0809050000020004" pitchFamily="49" charset="0"/>
                <a:cs typeface="Fira Code" panose="020B0809050000020004" pitchFamily="49" charset="0"/>
              </a:rPr>
              <a:t>CPU’s are great…</a:t>
            </a:r>
            <a:endParaRPr lang="en-IN" u="sng" dirty="0">
              <a:solidFill>
                <a:srgbClr val="00A4A6"/>
              </a:solidFill>
              <a:latin typeface="Fira Code" panose="020B0809050000020004" pitchFamily="49" charset="0"/>
              <a:ea typeface="Fira Code" panose="020B0809050000020004" pitchFamily="49" charset="0"/>
              <a:cs typeface="Fira Code" panose="020B0809050000020004" pitchFamily="49" charset="0"/>
            </a:endParaRPr>
          </a:p>
        </p:txBody>
      </p:sp>
      <p:sp>
        <p:nvSpPr>
          <p:cNvPr id="4" name="Content Placeholder 3">
            <a:extLst>
              <a:ext uri="{FF2B5EF4-FFF2-40B4-BE49-F238E27FC236}">
                <a16:creationId xmlns:a16="http://schemas.microsoft.com/office/drawing/2014/main" id="{0DB943D6-3821-5011-1DB6-4C01774966FD}"/>
              </a:ext>
            </a:extLst>
          </p:cNvPr>
          <p:cNvSpPr>
            <a:spLocks noGrp="1"/>
          </p:cNvSpPr>
          <p:nvPr>
            <p:ph idx="1"/>
          </p:nvPr>
        </p:nvSpPr>
        <p:spPr/>
        <p:txBody>
          <a:bodyPr>
            <a:normAutofit/>
          </a:bodyPr>
          <a:lstStyle/>
          <a:p>
            <a:r>
              <a:rPr lang="en-IN" dirty="0">
                <a:solidFill>
                  <a:schemeClr val="bg1"/>
                </a:solidFill>
                <a:latin typeface="Fira Code" panose="020B0809050000020004" pitchFamily="49" charset="0"/>
                <a:ea typeface="Fira Code" panose="020B0809050000020004" pitchFamily="49" charset="0"/>
                <a:cs typeface="Fira Code" panose="020B0809050000020004" pitchFamily="49" charset="0"/>
              </a:rPr>
              <a:t> They’re easy to program</a:t>
            </a:r>
          </a:p>
          <a:p>
            <a:r>
              <a:rPr lang="en-US" dirty="0">
                <a:solidFill>
                  <a:schemeClr val="bg1"/>
                </a:solidFill>
                <a:latin typeface="Fira Code" panose="020B0809050000020004" pitchFamily="49" charset="0"/>
                <a:ea typeface="Fira Code" panose="020B0809050000020004" pitchFamily="49" charset="0"/>
                <a:cs typeface="Fira Code" panose="020B0809050000020004" pitchFamily="49" charset="0"/>
              </a:rPr>
              <a:t>Software developers can </a:t>
            </a:r>
            <a:r>
              <a:rPr lang="en-US" dirty="0">
                <a:solidFill>
                  <a:srgbClr val="B292FF"/>
                </a:solidFill>
                <a:latin typeface="Fira Code" panose="020B0809050000020004" pitchFamily="49" charset="0"/>
                <a:ea typeface="Fira Code" panose="020B0809050000020004" pitchFamily="49" charset="0"/>
                <a:cs typeface="Fira Code" panose="020B0809050000020004" pitchFamily="49" charset="0"/>
              </a:rPr>
              <a:t>ignore most of the complexity</a:t>
            </a:r>
            <a:r>
              <a:rPr lang="en-US" dirty="0">
                <a:solidFill>
                  <a:schemeClr val="bg1"/>
                </a:solidFill>
                <a:latin typeface="Fira Code" panose="020B0809050000020004" pitchFamily="49" charset="0"/>
                <a:ea typeface="Fira Code" panose="020B0809050000020004" pitchFamily="49" charset="0"/>
                <a:cs typeface="Fira Code" panose="020B0809050000020004" pitchFamily="49" charset="0"/>
              </a:rPr>
              <a:t> in modern CPUs; microarchitecture is almost invisible, and compiler magic hides the rest.</a:t>
            </a:r>
          </a:p>
          <a:p>
            <a:r>
              <a:rPr lang="en-US" dirty="0">
                <a:solidFill>
                  <a:schemeClr val="bg1"/>
                </a:solidFill>
                <a:latin typeface="Fira Code" panose="020B0809050000020004" pitchFamily="49" charset="0"/>
                <a:ea typeface="Fira Code" panose="020B0809050000020004" pitchFamily="49" charset="0"/>
                <a:cs typeface="Fira Code" panose="020B0809050000020004" pitchFamily="49" charset="0"/>
              </a:rPr>
              <a:t>Multicore chips have the same software architecture as older multiprocessor systems: a simple coherent memory model and a sea of identical computing engines.</a:t>
            </a:r>
            <a:endParaRPr lang="en-IN" dirty="0">
              <a:solidFill>
                <a:schemeClr val="bg1"/>
              </a:solidFill>
              <a:latin typeface="Fira Code" panose="020B0809050000020004" pitchFamily="49" charset="0"/>
              <a:ea typeface="Fira Code" panose="020B0809050000020004" pitchFamily="49" charset="0"/>
              <a:cs typeface="Fira Code" panose="020B0809050000020004" pitchFamily="49" charset="0"/>
            </a:endParaRPr>
          </a:p>
        </p:txBody>
      </p:sp>
    </p:spTree>
    <p:extLst>
      <p:ext uri="{BB962C8B-B14F-4D97-AF65-F5344CB8AC3E}">
        <p14:creationId xmlns:p14="http://schemas.microsoft.com/office/powerpoint/2010/main" val="2351195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30744-5C1C-098C-67D8-243DBF3B003B}"/>
              </a:ext>
            </a:extLst>
          </p:cNvPr>
          <p:cNvSpPr>
            <a:spLocks noGrp="1"/>
          </p:cNvSpPr>
          <p:nvPr>
            <p:ph type="title"/>
          </p:nvPr>
        </p:nvSpPr>
        <p:spPr/>
        <p:txBody>
          <a:bodyPr/>
          <a:lstStyle/>
          <a:p>
            <a:r>
              <a:rPr lang="en-US" u="sng" dirty="0">
                <a:solidFill>
                  <a:srgbClr val="00A4A6"/>
                </a:solidFill>
                <a:latin typeface="Fira Code" panose="020B0809050000020004" pitchFamily="49" charset="0"/>
                <a:ea typeface="Fira Code" panose="020B0809050000020004" pitchFamily="49" charset="0"/>
                <a:cs typeface="Fira Code" panose="020B0809050000020004" pitchFamily="49" charset="0"/>
              </a:rPr>
              <a:t>CPU’s are great But…</a:t>
            </a:r>
            <a:endParaRPr lang="en-IN" u="sng" dirty="0">
              <a:solidFill>
                <a:srgbClr val="00A4A6"/>
              </a:solidFill>
              <a:latin typeface="Fira Code" panose="020B0809050000020004" pitchFamily="49" charset="0"/>
              <a:ea typeface="Fira Code" panose="020B0809050000020004" pitchFamily="49" charset="0"/>
              <a:cs typeface="Fira Code" panose="020B0809050000020004" pitchFamily="49" charset="0"/>
            </a:endParaRPr>
          </a:p>
        </p:txBody>
      </p:sp>
      <p:sp>
        <p:nvSpPr>
          <p:cNvPr id="4" name="Content Placeholder 3">
            <a:extLst>
              <a:ext uri="{FF2B5EF4-FFF2-40B4-BE49-F238E27FC236}">
                <a16:creationId xmlns:a16="http://schemas.microsoft.com/office/drawing/2014/main" id="{0DB943D6-3821-5011-1DB6-4C01774966FD}"/>
              </a:ext>
            </a:extLst>
          </p:cNvPr>
          <p:cNvSpPr>
            <a:spLocks noGrp="1"/>
          </p:cNvSpPr>
          <p:nvPr>
            <p:ph idx="1"/>
          </p:nvPr>
        </p:nvSpPr>
        <p:spPr>
          <a:xfrm>
            <a:off x="838200" y="1825625"/>
            <a:ext cx="5144422" cy="4351338"/>
          </a:xfrm>
        </p:spPr>
        <p:txBody>
          <a:bodyPr>
            <a:normAutofit/>
          </a:bodyPr>
          <a:lstStyle/>
          <a:p>
            <a:r>
              <a:rPr lang="en-US" sz="2000" dirty="0">
                <a:solidFill>
                  <a:schemeClr val="bg1"/>
                </a:solidFill>
                <a:latin typeface="Fira Code" panose="020B0809050000020004" pitchFamily="49" charset="0"/>
                <a:ea typeface="Fira Code" panose="020B0809050000020004" pitchFamily="49" charset="0"/>
                <a:cs typeface="Fira Code" panose="020B0809050000020004" pitchFamily="49" charset="0"/>
              </a:rPr>
              <a:t>CPU cores continue to be </a:t>
            </a:r>
            <a:r>
              <a:rPr lang="en-US" sz="2000" dirty="0">
                <a:solidFill>
                  <a:srgbClr val="B292FF"/>
                </a:solidFill>
                <a:latin typeface="Fira Code" panose="020B0809050000020004" pitchFamily="49" charset="0"/>
                <a:ea typeface="Fira Code" panose="020B0809050000020004" pitchFamily="49" charset="0"/>
                <a:cs typeface="Fira Code" panose="020B0809050000020004" pitchFamily="49" charset="0"/>
              </a:rPr>
              <a:t>optimized for single-threaded </a:t>
            </a:r>
            <a:r>
              <a:rPr lang="en-US" sz="2000" dirty="0">
                <a:solidFill>
                  <a:schemeClr val="bg1"/>
                </a:solidFill>
                <a:latin typeface="Fira Code" panose="020B0809050000020004" pitchFamily="49" charset="0"/>
                <a:ea typeface="Fira Code" panose="020B0809050000020004" pitchFamily="49" charset="0"/>
                <a:cs typeface="Fira Code" panose="020B0809050000020004" pitchFamily="49" charset="0"/>
              </a:rPr>
              <a:t>performance at the expense of parallel execution.</a:t>
            </a:r>
          </a:p>
          <a:p>
            <a:r>
              <a:rPr lang="en-US" sz="2000" dirty="0">
                <a:solidFill>
                  <a:schemeClr val="bg1"/>
                </a:solidFill>
                <a:latin typeface="Fira Code" panose="020B0809050000020004" pitchFamily="49" charset="0"/>
                <a:ea typeface="Fira Code" panose="020B0809050000020004" pitchFamily="49" charset="0"/>
                <a:cs typeface="Fira Code" panose="020B0809050000020004" pitchFamily="49" charset="0"/>
              </a:rPr>
              <a:t>This fact is most apparent when one considers that integer and floating-point execution units occupy only a </a:t>
            </a:r>
            <a:r>
              <a:rPr lang="en-US" sz="2000" dirty="0">
                <a:solidFill>
                  <a:srgbClr val="B292FF"/>
                </a:solidFill>
                <a:latin typeface="Fira Code" panose="020B0809050000020004" pitchFamily="49" charset="0"/>
                <a:ea typeface="Fira Code" panose="020B0809050000020004" pitchFamily="49" charset="0"/>
                <a:cs typeface="Fira Code" panose="020B0809050000020004" pitchFamily="49" charset="0"/>
              </a:rPr>
              <a:t>tiny fraction</a:t>
            </a:r>
            <a:r>
              <a:rPr lang="en-US" sz="2000" dirty="0">
                <a:solidFill>
                  <a:schemeClr val="bg1"/>
                </a:solidFill>
                <a:latin typeface="Fira Code" panose="020B0809050000020004" pitchFamily="49" charset="0"/>
                <a:ea typeface="Fira Code" panose="020B0809050000020004" pitchFamily="49" charset="0"/>
                <a:cs typeface="Fira Code" panose="020B0809050000020004" pitchFamily="49" charset="0"/>
              </a:rPr>
              <a:t> of the die area in a modern CPU.</a:t>
            </a:r>
            <a:endParaRPr lang="en-IN" sz="2000" dirty="0">
              <a:solidFill>
                <a:schemeClr val="bg1"/>
              </a:solidFill>
              <a:latin typeface="Fira Code" panose="020B0809050000020004" pitchFamily="49" charset="0"/>
              <a:ea typeface="Fira Code" panose="020B0809050000020004" pitchFamily="49" charset="0"/>
              <a:cs typeface="Fira Code" panose="020B0809050000020004" pitchFamily="49" charset="0"/>
            </a:endParaRPr>
          </a:p>
        </p:txBody>
      </p:sp>
      <p:pic>
        <p:nvPicPr>
          <p:cNvPr id="5" name="Picture 4">
            <a:extLst>
              <a:ext uri="{FF2B5EF4-FFF2-40B4-BE49-F238E27FC236}">
                <a16:creationId xmlns:a16="http://schemas.microsoft.com/office/drawing/2014/main" id="{35DA2BB7-B107-F7E0-C820-B706337F5EAE}"/>
              </a:ext>
            </a:extLst>
          </p:cNvPr>
          <p:cNvPicPr>
            <a:picLocks noChangeAspect="1"/>
          </p:cNvPicPr>
          <p:nvPr/>
        </p:nvPicPr>
        <p:blipFill>
          <a:blip r:embed="rId2"/>
          <a:stretch>
            <a:fillRect/>
          </a:stretch>
        </p:blipFill>
        <p:spPr>
          <a:xfrm>
            <a:off x="6264561" y="1840865"/>
            <a:ext cx="5371179" cy="3168290"/>
          </a:xfrm>
          <a:prstGeom prst="rect">
            <a:avLst/>
          </a:prstGeom>
        </p:spPr>
      </p:pic>
      <p:sp>
        <p:nvSpPr>
          <p:cNvPr id="7" name="TextBox 6">
            <a:extLst>
              <a:ext uri="{FF2B5EF4-FFF2-40B4-BE49-F238E27FC236}">
                <a16:creationId xmlns:a16="http://schemas.microsoft.com/office/drawing/2014/main" id="{C0DB98C8-D1EC-4754-8292-B15A3E9F42AB}"/>
              </a:ext>
            </a:extLst>
          </p:cNvPr>
          <p:cNvSpPr txBox="1"/>
          <p:nvPr/>
        </p:nvSpPr>
        <p:spPr>
          <a:xfrm>
            <a:off x="6209380" y="5074920"/>
            <a:ext cx="4716780" cy="369332"/>
          </a:xfrm>
          <a:prstGeom prst="rect">
            <a:avLst/>
          </a:prstGeom>
          <a:noFill/>
        </p:spPr>
        <p:txBody>
          <a:bodyPr wrap="square" rtlCol="0">
            <a:spAutoFit/>
          </a:bodyPr>
          <a:lstStyle/>
          <a:p>
            <a:r>
              <a:rPr lang="en-IN" i="1" u="sng" dirty="0">
                <a:solidFill>
                  <a:schemeClr val="bg1"/>
                </a:solidFill>
              </a:rPr>
              <a:t>[CPU Intel, Source: paper]</a:t>
            </a:r>
          </a:p>
        </p:txBody>
      </p:sp>
    </p:spTree>
    <p:extLst>
      <p:ext uri="{BB962C8B-B14F-4D97-AF65-F5344CB8AC3E}">
        <p14:creationId xmlns:p14="http://schemas.microsoft.com/office/powerpoint/2010/main" val="37355160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30744-5C1C-098C-67D8-243DBF3B003B}"/>
              </a:ext>
            </a:extLst>
          </p:cNvPr>
          <p:cNvSpPr>
            <a:spLocks noGrp="1"/>
          </p:cNvSpPr>
          <p:nvPr>
            <p:ph type="title"/>
          </p:nvPr>
        </p:nvSpPr>
        <p:spPr/>
        <p:txBody>
          <a:bodyPr/>
          <a:lstStyle/>
          <a:p>
            <a:r>
              <a:rPr lang="en-US" u="sng" dirty="0">
                <a:solidFill>
                  <a:srgbClr val="00A4A6"/>
                </a:solidFill>
                <a:latin typeface="Fira Code" panose="020B0809050000020004" pitchFamily="49" charset="0"/>
                <a:ea typeface="Fira Code" panose="020B0809050000020004" pitchFamily="49" charset="0"/>
                <a:cs typeface="Fira Code" panose="020B0809050000020004" pitchFamily="49" charset="0"/>
              </a:rPr>
              <a:t>CPU’s are great But…</a:t>
            </a:r>
            <a:endParaRPr lang="en-IN" u="sng" dirty="0">
              <a:solidFill>
                <a:srgbClr val="00A4A6"/>
              </a:solidFill>
              <a:latin typeface="Fira Code" panose="020B0809050000020004" pitchFamily="49" charset="0"/>
              <a:ea typeface="Fira Code" panose="020B0809050000020004" pitchFamily="49" charset="0"/>
              <a:cs typeface="Fira Code" panose="020B0809050000020004" pitchFamily="49" charset="0"/>
            </a:endParaRPr>
          </a:p>
        </p:txBody>
      </p:sp>
      <p:sp>
        <p:nvSpPr>
          <p:cNvPr id="4" name="Content Placeholder 3">
            <a:extLst>
              <a:ext uri="{FF2B5EF4-FFF2-40B4-BE49-F238E27FC236}">
                <a16:creationId xmlns:a16="http://schemas.microsoft.com/office/drawing/2014/main" id="{0DB943D6-3821-5011-1DB6-4C01774966FD}"/>
              </a:ext>
            </a:extLst>
          </p:cNvPr>
          <p:cNvSpPr>
            <a:spLocks noGrp="1"/>
          </p:cNvSpPr>
          <p:nvPr>
            <p:ph idx="1"/>
          </p:nvPr>
        </p:nvSpPr>
        <p:spPr>
          <a:xfrm>
            <a:off x="838200" y="1825625"/>
            <a:ext cx="10866120" cy="4351338"/>
          </a:xfrm>
        </p:spPr>
        <p:txBody>
          <a:bodyPr>
            <a:normAutofit/>
          </a:bodyPr>
          <a:lstStyle/>
          <a:p>
            <a:r>
              <a:rPr lang="en-US" sz="2400" dirty="0">
                <a:solidFill>
                  <a:schemeClr val="bg1"/>
                </a:solidFill>
                <a:latin typeface="Fira Code" panose="020B0809050000020004" pitchFamily="49" charset="0"/>
                <a:ea typeface="Fira Code" panose="020B0809050000020004" pitchFamily="49" charset="0"/>
                <a:cs typeface="Fira Code" panose="020B0809050000020004" pitchFamily="49" charset="0"/>
              </a:rPr>
              <a:t>With such a small part of the chip devoted to performing direct calculations, it’s no surprise that CPUs are </a:t>
            </a:r>
            <a:r>
              <a:rPr lang="en-US" sz="2400" u="sng" dirty="0">
                <a:solidFill>
                  <a:srgbClr val="B292FF"/>
                </a:solidFill>
                <a:latin typeface="Fira Code" panose="020B0809050000020004" pitchFamily="49" charset="0"/>
                <a:ea typeface="Fira Code" panose="020B0809050000020004" pitchFamily="49" charset="0"/>
                <a:cs typeface="Fira Code" panose="020B0809050000020004" pitchFamily="49" charset="0"/>
              </a:rPr>
              <a:t>relatively inefficient for high-performance</a:t>
            </a:r>
            <a:r>
              <a:rPr lang="en-US" sz="2400" dirty="0">
                <a:solidFill>
                  <a:schemeClr val="bg1"/>
                </a:solidFill>
                <a:latin typeface="Fira Code" panose="020B0809050000020004" pitchFamily="49" charset="0"/>
                <a:ea typeface="Fira Code" panose="020B0809050000020004" pitchFamily="49" charset="0"/>
                <a:cs typeface="Fira Code" panose="020B0809050000020004" pitchFamily="49" charset="0"/>
              </a:rPr>
              <a:t> computing applications. </a:t>
            </a:r>
          </a:p>
          <a:p>
            <a:endParaRPr lang="en-US" sz="2400" dirty="0">
              <a:solidFill>
                <a:schemeClr val="bg1"/>
              </a:solidFill>
              <a:latin typeface="Fira Code" panose="020B0809050000020004" pitchFamily="49" charset="0"/>
              <a:ea typeface="Fira Code" panose="020B0809050000020004" pitchFamily="49" charset="0"/>
              <a:cs typeface="Fira Code" panose="020B0809050000020004" pitchFamily="49" charset="0"/>
            </a:endParaRPr>
          </a:p>
          <a:p>
            <a:r>
              <a:rPr lang="en-US" sz="2400" dirty="0">
                <a:solidFill>
                  <a:schemeClr val="bg1"/>
                </a:solidFill>
                <a:latin typeface="Fira Code" panose="020B0809050000020004" pitchFamily="49" charset="0"/>
                <a:ea typeface="Fira Code" panose="020B0809050000020004" pitchFamily="49" charset="0"/>
                <a:cs typeface="Fira Code" panose="020B0809050000020004" pitchFamily="49" charset="0"/>
              </a:rPr>
              <a:t>Most of the circuitry on a CPU, and therefore most of the heat it generates, is devoted to </a:t>
            </a:r>
            <a:r>
              <a:rPr lang="en-US" sz="2400" dirty="0">
                <a:solidFill>
                  <a:srgbClr val="B292FF"/>
                </a:solidFill>
                <a:latin typeface="Fira Code" panose="020B0809050000020004" pitchFamily="49" charset="0"/>
                <a:ea typeface="Fira Code" panose="020B0809050000020004" pitchFamily="49" charset="0"/>
                <a:cs typeface="Fira Code" panose="020B0809050000020004" pitchFamily="49" charset="0"/>
              </a:rPr>
              <a:t>invisible complexity</a:t>
            </a:r>
            <a:r>
              <a:rPr lang="en-US" sz="2400" dirty="0">
                <a:solidFill>
                  <a:schemeClr val="bg1"/>
                </a:solidFill>
                <a:latin typeface="Fira Code" panose="020B0809050000020004" pitchFamily="49" charset="0"/>
                <a:ea typeface="Fira Code" panose="020B0809050000020004" pitchFamily="49" charset="0"/>
                <a:cs typeface="Fira Code" panose="020B0809050000020004" pitchFamily="49" charset="0"/>
              </a:rPr>
              <a:t>: those caches, instruction decoders, branch predictors, and other features that are not architecturally visible but which enhance single-threaded performance.</a:t>
            </a:r>
            <a:endParaRPr lang="en-IN" sz="2400" dirty="0">
              <a:solidFill>
                <a:schemeClr val="bg1"/>
              </a:solidFill>
              <a:latin typeface="Fira Code" panose="020B0809050000020004" pitchFamily="49" charset="0"/>
              <a:ea typeface="Fira Code" panose="020B0809050000020004" pitchFamily="49" charset="0"/>
              <a:cs typeface="Fira Code" panose="020B0809050000020004" pitchFamily="49" charset="0"/>
            </a:endParaRPr>
          </a:p>
        </p:txBody>
      </p:sp>
    </p:spTree>
    <p:extLst>
      <p:ext uri="{BB962C8B-B14F-4D97-AF65-F5344CB8AC3E}">
        <p14:creationId xmlns:p14="http://schemas.microsoft.com/office/powerpoint/2010/main" val="32138964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7CF6B-EB30-572F-B9E5-BFD8753FDC25}"/>
              </a:ext>
            </a:extLst>
          </p:cNvPr>
          <p:cNvSpPr>
            <a:spLocks noGrp="1"/>
          </p:cNvSpPr>
          <p:nvPr>
            <p:ph type="title"/>
          </p:nvPr>
        </p:nvSpPr>
        <p:spPr/>
        <p:txBody>
          <a:bodyPr/>
          <a:lstStyle/>
          <a:p>
            <a:r>
              <a:rPr lang="en-IN" u="sng" dirty="0">
                <a:solidFill>
                  <a:srgbClr val="00A4A6"/>
                </a:solidFill>
                <a:latin typeface="Fira Code" panose="020B0809050000020004" pitchFamily="49" charset="0"/>
                <a:ea typeface="Fira Code" panose="020B0809050000020004" pitchFamily="49" charset="0"/>
                <a:cs typeface="Fira Code" panose="020B0809050000020004" pitchFamily="49" charset="0"/>
              </a:rPr>
              <a:t>But I can try !</a:t>
            </a:r>
          </a:p>
        </p:txBody>
      </p:sp>
      <p:sp>
        <p:nvSpPr>
          <p:cNvPr id="3" name="Content Placeholder 2">
            <a:extLst>
              <a:ext uri="{FF2B5EF4-FFF2-40B4-BE49-F238E27FC236}">
                <a16:creationId xmlns:a16="http://schemas.microsoft.com/office/drawing/2014/main" id="{B9D835C8-7841-9AC9-5D28-AA951B8A4B29}"/>
              </a:ext>
            </a:extLst>
          </p:cNvPr>
          <p:cNvSpPr>
            <a:spLocks noGrp="1"/>
          </p:cNvSpPr>
          <p:nvPr>
            <p:ph idx="1"/>
          </p:nvPr>
        </p:nvSpPr>
        <p:spPr>
          <a:xfrm>
            <a:off x="838200" y="3429000"/>
            <a:ext cx="10515600" cy="2747963"/>
          </a:xfrm>
        </p:spPr>
        <p:txBody>
          <a:bodyPr/>
          <a:lstStyle/>
          <a:p>
            <a:r>
              <a:rPr lang="en-IN" dirty="0">
                <a:solidFill>
                  <a:schemeClr val="bg1"/>
                </a:solidFill>
                <a:latin typeface="Fira Code" panose="020B0809050000020004" pitchFamily="49" charset="0"/>
                <a:ea typeface="Fira Code" panose="020B0809050000020004" pitchFamily="49" charset="0"/>
                <a:cs typeface="Fira Code" panose="020B0809050000020004" pitchFamily="49" charset="0"/>
              </a:rPr>
              <a:t>Speculation</a:t>
            </a:r>
          </a:p>
          <a:p>
            <a:r>
              <a:rPr lang="en-IN" dirty="0">
                <a:solidFill>
                  <a:schemeClr val="bg1"/>
                </a:solidFill>
                <a:latin typeface="Fira Code" panose="020B0809050000020004" pitchFamily="49" charset="0"/>
                <a:ea typeface="Fira Code" panose="020B0809050000020004" pitchFamily="49" charset="0"/>
                <a:cs typeface="Fira Code" panose="020B0809050000020004" pitchFamily="49" charset="0"/>
              </a:rPr>
              <a:t>Processor technology</a:t>
            </a:r>
          </a:p>
          <a:p>
            <a:r>
              <a:rPr lang="en-IN" dirty="0">
                <a:solidFill>
                  <a:schemeClr val="bg1"/>
                </a:solidFill>
                <a:latin typeface="Fira Code" panose="020B0809050000020004" pitchFamily="49" charset="0"/>
                <a:ea typeface="Fira Code" panose="020B0809050000020004" pitchFamily="49" charset="0"/>
                <a:cs typeface="Fira Code" panose="020B0809050000020004" pitchFamily="49" charset="0"/>
              </a:rPr>
              <a:t>Dual Issue processor</a:t>
            </a:r>
          </a:p>
          <a:p>
            <a:endParaRPr lang="en-IN" dirty="0">
              <a:solidFill>
                <a:schemeClr val="bg1"/>
              </a:solidFill>
              <a:latin typeface="Fira Code" panose="020B0809050000020004" pitchFamily="49" charset="0"/>
              <a:ea typeface="Fira Code" panose="020B0809050000020004" pitchFamily="49" charset="0"/>
              <a:cs typeface="Fira Code" panose="020B0809050000020004" pitchFamily="49" charset="0"/>
            </a:endParaRPr>
          </a:p>
        </p:txBody>
      </p:sp>
      <p:cxnSp>
        <p:nvCxnSpPr>
          <p:cNvPr id="5" name="Straight Connector 4">
            <a:extLst>
              <a:ext uri="{FF2B5EF4-FFF2-40B4-BE49-F238E27FC236}">
                <a16:creationId xmlns:a16="http://schemas.microsoft.com/office/drawing/2014/main" id="{BB996EC4-0129-D398-461C-07B4F7B35BA7}"/>
              </a:ext>
            </a:extLst>
          </p:cNvPr>
          <p:cNvCxnSpPr>
            <a:cxnSpLocks/>
          </p:cNvCxnSpPr>
          <p:nvPr/>
        </p:nvCxnSpPr>
        <p:spPr>
          <a:xfrm>
            <a:off x="1142475" y="1690688"/>
            <a:ext cx="0" cy="1022032"/>
          </a:xfrm>
          <a:prstGeom prst="line">
            <a:avLst/>
          </a:prstGeom>
          <a:ln w="76200">
            <a:solidFill>
              <a:srgbClr val="B292FF"/>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5EE22BE-EE08-9CCD-87B0-54501FAC31F4}"/>
              </a:ext>
            </a:extLst>
          </p:cNvPr>
          <p:cNvSpPr txBox="1"/>
          <p:nvPr/>
        </p:nvSpPr>
        <p:spPr>
          <a:xfrm>
            <a:off x="1363980" y="1758613"/>
            <a:ext cx="10104120" cy="954107"/>
          </a:xfrm>
          <a:prstGeom prst="rect">
            <a:avLst/>
          </a:prstGeom>
          <a:noFill/>
        </p:spPr>
        <p:txBody>
          <a:bodyPr wrap="square" rtlCol="0">
            <a:spAutoFit/>
          </a:bodyPr>
          <a:lstStyle/>
          <a:p>
            <a:r>
              <a:rPr lang="en-IN" sz="2800" dirty="0">
                <a:solidFill>
                  <a:schemeClr val="bg1"/>
                </a:solidFill>
                <a:latin typeface="Fira Code" panose="020B0809050000020004" pitchFamily="49" charset="0"/>
                <a:ea typeface="Fira Code" panose="020B0809050000020004" pitchFamily="49" charset="0"/>
                <a:cs typeface="Fira Code" panose="020B0809050000020004" pitchFamily="49" charset="0"/>
              </a:rPr>
              <a:t>The Ideas was to increase the throughput via </a:t>
            </a:r>
            <a:r>
              <a:rPr lang="en-IN" sz="2800" u="sng" dirty="0">
                <a:solidFill>
                  <a:srgbClr val="B292FF"/>
                </a:solidFill>
                <a:latin typeface="Fira Code" panose="020B0809050000020004" pitchFamily="49" charset="0"/>
                <a:ea typeface="Fira Code" panose="020B0809050000020004" pitchFamily="49" charset="0"/>
                <a:cs typeface="Fira Code" panose="020B0809050000020004" pitchFamily="49" charset="0"/>
              </a:rPr>
              <a:t>architectural innovations</a:t>
            </a:r>
            <a:r>
              <a:rPr lang="en-IN" sz="2800" dirty="0">
                <a:solidFill>
                  <a:schemeClr val="bg1"/>
                </a:solidFill>
                <a:latin typeface="Fira Code" panose="020B0809050000020004" pitchFamily="49" charset="0"/>
                <a:ea typeface="Fira Code" panose="020B0809050000020004" pitchFamily="49" charset="0"/>
                <a:cs typeface="Fira Code" panose="020B0809050000020004" pitchFamily="49" charset="0"/>
              </a:rPr>
              <a:t>.</a:t>
            </a:r>
          </a:p>
        </p:txBody>
      </p:sp>
    </p:spTree>
    <p:extLst>
      <p:ext uri="{BB962C8B-B14F-4D97-AF65-F5344CB8AC3E}">
        <p14:creationId xmlns:p14="http://schemas.microsoft.com/office/powerpoint/2010/main" val="20093415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84618-68AF-5B5F-16B1-EBC27C235F81}"/>
              </a:ext>
            </a:extLst>
          </p:cNvPr>
          <p:cNvSpPr>
            <a:spLocks noGrp="1"/>
          </p:cNvSpPr>
          <p:nvPr>
            <p:ph type="title"/>
          </p:nvPr>
        </p:nvSpPr>
        <p:spPr/>
        <p:txBody>
          <a:bodyPr/>
          <a:lstStyle/>
          <a:p>
            <a:r>
              <a:rPr lang="en-IN" u="sng" dirty="0">
                <a:solidFill>
                  <a:srgbClr val="00A4A6"/>
                </a:solidFill>
                <a:latin typeface="Fira Code" panose="020B0809050000020004" pitchFamily="49" charset="0"/>
                <a:ea typeface="Fira Code" panose="020B0809050000020004" pitchFamily="49" charset="0"/>
                <a:cs typeface="Fira Code" panose="020B0809050000020004" pitchFamily="49" charset="0"/>
              </a:rPr>
              <a:t>Intel’s Larrabee</a:t>
            </a:r>
          </a:p>
        </p:txBody>
      </p:sp>
      <p:sp>
        <p:nvSpPr>
          <p:cNvPr id="7" name="TextBox 6">
            <a:extLst>
              <a:ext uri="{FF2B5EF4-FFF2-40B4-BE49-F238E27FC236}">
                <a16:creationId xmlns:a16="http://schemas.microsoft.com/office/drawing/2014/main" id="{61619607-B392-2CC6-16E7-DCC252D2256F}"/>
              </a:ext>
            </a:extLst>
          </p:cNvPr>
          <p:cNvSpPr txBox="1"/>
          <p:nvPr/>
        </p:nvSpPr>
        <p:spPr>
          <a:xfrm>
            <a:off x="838200" y="1731286"/>
            <a:ext cx="10447020" cy="2308324"/>
          </a:xfrm>
          <a:prstGeom prst="rect">
            <a:avLst/>
          </a:prstGeom>
          <a:noFill/>
        </p:spPr>
        <p:txBody>
          <a:bodyPr wrap="square">
            <a:spAutoFit/>
          </a:bodyPr>
          <a:lstStyle/>
          <a:p>
            <a:pPr marL="342900" indent="-342900">
              <a:buFont typeface="Arial" panose="020B0604020202020204" pitchFamily="34" charset="0"/>
              <a:buChar char="•"/>
            </a:pPr>
            <a:r>
              <a:rPr lang="en-IN" sz="2400" dirty="0">
                <a:solidFill>
                  <a:schemeClr val="bg1"/>
                </a:solidFill>
                <a:latin typeface="Fira Code" panose="020B0809050000020004" pitchFamily="49" charset="0"/>
                <a:ea typeface="Fira Code" panose="020B0809050000020004" pitchFamily="49" charset="0"/>
                <a:cs typeface="Fira Code" panose="020B0809050000020004" pitchFamily="49" charset="0"/>
              </a:rPr>
              <a:t>Larrabee is Intel’s code name for a future graphics processing architecture based on the x86 architecture. The first Larrabee chip is said to use dual-issue cores derived from the original Pentium design, but modified to include support for 64-bit x86 operations and a new 512-bit vector-processing unit.</a:t>
            </a:r>
          </a:p>
        </p:txBody>
      </p:sp>
    </p:spTree>
    <p:extLst>
      <p:ext uri="{BB962C8B-B14F-4D97-AF65-F5344CB8AC3E}">
        <p14:creationId xmlns:p14="http://schemas.microsoft.com/office/powerpoint/2010/main" val="17942896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37A870BF-B3F6-7C6A-B8D2-15837A097A1F}"/>
              </a:ext>
            </a:extLst>
          </p:cNvPr>
          <p:cNvSpPr/>
          <p:nvPr/>
        </p:nvSpPr>
        <p:spPr>
          <a:xfrm>
            <a:off x="89534" y="75248"/>
            <a:ext cx="13579259" cy="6710288"/>
          </a:xfrm>
          <a:prstGeom prst="roundRect">
            <a:avLst>
              <a:gd name="adj" fmla="val 2511"/>
            </a:avLst>
          </a:prstGeom>
          <a:solidFill>
            <a:srgbClr val="0A0A0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Fira Code" panose="020B0809050000020004" pitchFamily="49" charset="0"/>
              <a:ea typeface="Fira Code" panose="020B0809050000020004" pitchFamily="49" charset="0"/>
              <a:cs typeface="Fira Code" panose="020B0809050000020004" pitchFamily="49" charset="0"/>
            </a:endParaRPr>
          </a:p>
        </p:txBody>
      </p:sp>
      <p:sp>
        <p:nvSpPr>
          <p:cNvPr id="2" name="Title 1">
            <a:extLst>
              <a:ext uri="{FF2B5EF4-FFF2-40B4-BE49-F238E27FC236}">
                <a16:creationId xmlns:a16="http://schemas.microsoft.com/office/drawing/2014/main" id="{A7684618-68AF-5B5F-16B1-EBC27C235F81}"/>
              </a:ext>
            </a:extLst>
          </p:cNvPr>
          <p:cNvSpPr>
            <a:spLocks noGrp="1"/>
          </p:cNvSpPr>
          <p:nvPr>
            <p:ph type="title"/>
          </p:nvPr>
        </p:nvSpPr>
        <p:spPr>
          <a:xfrm>
            <a:off x="838199" y="365125"/>
            <a:ext cx="11903685" cy="1325563"/>
          </a:xfrm>
        </p:spPr>
        <p:txBody>
          <a:bodyPr/>
          <a:lstStyle/>
          <a:p>
            <a:r>
              <a:rPr lang="en-IN" u="sng" dirty="0">
                <a:solidFill>
                  <a:srgbClr val="00A4A6"/>
                </a:solidFill>
                <a:latin typeface="Fira Code" panose="020B0809050000020004" pitchFamily="49" charset="0"/>
                <a:ea typeface="Fira Code" panose="020B0809050000020004" pitchFamily="49" charset="0"/>
                <a:cs typeface="Fira Code" panose="020B0809050000020004" pitchFamily="49" charset="0"/>
              </a:rPr>
              <a:t>Intel’s Nehalem Architecture</a:t>
            </a:r>
          </a:p>
        </p:txBody>
      </p:sp>
      <p:pic>
        <p:nvPicPr>
          <p:cNvPr id="5" name="Content Placeholder 4">
            <a:extLst>
              <a:ext uri="{FF2B5EF4-FFF2-40B4-BE49-F238E27FC236}">
                <a16:creationId xmlns:a16="http://schemas.microsoft.com/office/drawing/2014/main" id="{1FCB969C-D185-3779-A985-815B6195E824}"/>
              </a:ext>
            </a:extLst>
          </p:cNvPr>
          <p:cNvPicPr>
            <a:picLocks noGrp="1" noChangeAspect="1"/>
          </p:cNvPicPr>
          <p:nvPr>
            <p:ph idx="1"/>
          </p:nvPr>
        </p:nvPicPr>
        <p:blipFill>
          <a:blip r:embed="rId2"/>
          <a:stretch>
            <a:fillRect/>
          </a:stretch>
        </p:blipFill>
        <p:spPr>
          <a:xfrm>
            <a:off x="6790041" y="1690688"/>
            <a:ext cx="4757637" cy="3941693"/>
          </a:xfrm>
        </p:spPr>
      </p:pic>
      <p:sp>
        <p:nvSpPr>
          <p:cNvPr id="3" name="TextBox 2">
            <a:extLst>
              <a:ext uri="{FF2B5EF4-FFF2-40B4-BE49-F238E27FC236}">
                <a16:creationId xmlns:a16="http://schemas.microsoft.com/office/drawing/2014/main" id="{28FEFEB5-321E-5918-924E-A2442CEB8018}"/>
              </a:ext>
            </a:extLst>
          </p:cNvPr>
          <p:cNvSpPr txBox="1"/>
          <p:nvPr/>
        </p:nvSpPr>
        <p:spPr>
          <a:xfrm>
            <a:off x="838199" y="2317759"/>
            <a:ext cx="5624340" cy="2554545"/>
          </a:xfrm>
          <a:prstGeom prst="rect">
            <a:avLst/>
          </a:prstGeom>
          <a:noFill/>
        </p:spPr>
        <p:txBody>
          <a:bodyPr wrap="square" rtlCol="0">
            <a:spAutoFit/>
          </a:bodyPr>
          <a:lstStyle/>
          <a:p>
            <a:r>
              <a:rPr lang="en-US" sz="1600" dirty="0">
                <a:solidFill>
                  <a:srgbClr val="FFFFFF"/>
                </a:solidFill>
                <a:latin typeface="Fira Code" panose="020B0809050000020004" pitchFamily="49" charset="0"/>
                <a:ea typeface="Fira Code" panose="020B0809050000020004" pitchFamily="49" charset="0"/>
                <a:cs typeface="Fira Code" panose="020B0809050000020004" pitchFamily="49" charset="0"/>
              </a:rPr>
              <a:t>Nehalem is the most sophisticated microarchitecture in any x86 processor. Its features are like a laundry list of high performance CPU design: four-wide superscalar, out of order, speculative execution, simultaneous multithreading, multiple branch predictors, on-die power gating, on-die memory controllers, large caches, and multiple </a:t>
            </a:r>
            <a:r>
              <a:rPr lang="en-US" sz="1600" dirty="0" err="1">
                <a:solidFill>
                  <a:srgbClr val="FFFFFF"/>
                </a:solidFill>
                <a:latin typeface="Fira Code" panose="020B0809050000020004" pitchFamily="49" charset="0"/>
                <a:ea typeface="Fira Code" panose="020B0809050000020004" pitchFamily="49" charset="0"/>
                <a:cs typeface="Fira Code" panose="020B0809050000020004" pitchFamily="49" charset="0"/>
              </a:rPr>
              <a:t>interprocessor</a:t>
            </a:r>
            <a:r>
              <a:rPr lang="en-US" sz="1600" dirty="0">
                <a:solidFill>
                  <a:srgbClr val="FFFFFF"/>
                </a:solidFill>
                <a:latin typeface="Fira Code" panose="020B0809050000020004" pitchFamily="49" charset="0"/>
                <a:ea typeface="Fira Code" panose="020B0809050000020004" pitchFamily="49" charset="0"/>
                <a:cs typeface="Fira Code" panose="020B0809050000020004" pitchFamily="49" charset="0"/>
              </a:rPr>
              <a:t> interconnects. </a:t>
            </a:r>
            <a:endParaRPr lang="en-IN" sz="1600" dirty="0">
              <a:solidFill>
                <a:srgbClr val="FFFFFF"/>
              </a:solidFill>
              <a:latin typeface="Fira Code" panose="020B0809050000020004" pitchFamily="49" charset="0"/>
              <a:ea typeface="Fira Code" panose="020B0809050000020004" pitchFamily="49" charset="0"/>
              <a:cs typeface="Fira Code" panose="020B0809050000020004" pitchFamily="49" charset="0"/>
            </a:endParaRPr>
          </a:p>
        </p:txBody>
      </p:sp>
    </p:spTree>
    <p:extLst>
      <p:ext uri="{BB962C8B-B14F-4D97-AF65-F5344CB8AC3E}">
        <p14:creationId xmlns:p14="http://schemas.microsoft.com/office/powerpoint/2010/main" val="25948018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84618-68AF-5B5F-16B1-EBC27C235F81}"/>
              </a:ext>
            </a:extLst>
          </p:cNvPr>
          <p:cNvSpPr>
            <a:spLocks noGrp="1"/>
          </p:cNvSpPr>
          <p:nvPr>
            <p:ph type="title"/>
          </p:nvPr>
        </p:nvSpPr>
        <p:spPr>
          <a:xfrm>
            <a:off x="673756" y="1713892"/>
            <a:ext cx="5257800" cy="1325563"/>
          </a:xfrm>
        </p:spPr>
        <p:txBody>
          <a:bodyPr/>
          <a:lstStyle/>
          <a:p>
            <a:r>
              <a:rPr lang="en-IN" u="sng" dirty="0">
                <a:solidFill>
                  <a:srgbClr val="00A4A6"/>
                </a:solidFill>
                <a:latin typeface="Fira Code" panose="020B0809050000020004" pitchFamily="49" charset="0"/>
                <a:ea typeface="Fira Code" panose="020B0809050000020004" pitchFamily="49" charset="0"/>
                <a:cs typeface="Fira Code" panose="020B0809050000020004" pitchFamily="49" charset="0"/>
              </a:rPr>
              <a:t>What we had so far…</a:t>
            </a:r>
          </a:p>
        </p:txBody>
      </p:sp>
      <p:sp>
        <p:nvSpPr>
          <p:cNvPr id="27" name="TextBox 26">
            <a:extLst>
              <a:ext uri="{FF2B5EF4-FFF2-40B4-BE49-F238E27FC236}">
                <a16:creationId xmlns:a16="http://schemas.microsoft.com/office/drawing/2014/main" id="{B7E34963-9D7E-C910-300B-79BD017162CA}"/>
              </a:ext>
            </a:extLst>
          </p:cNvPr>
          <p:cNvSpPr txBox="1"/>
          <p:nvPr/>
        </p:nvSpPr>
        <p:spPr>
          <a:xfrm>
            <a:off x="789977" y="3120581"/>
            <a:ext cx="9081538" cy="461665"/>
          </a:xfrm>
          <a:prstGeom prst="rect">
            <a:avLst/>
          </a:prstGeom>
          <a:noFill/>
        </p:spPr>
        <p:txBody>
          <a:bodyPr wrap="square">
            <a:spAutoFit/>
          </a:bodyPr>
          <a:lstStyle/>
          <a:p>
            <a:r>
              <a:rPr lang="en-IN" sz="2400" i="1" dirty="0">
                <a:solidFill>
                  <a:schemeClr val="bg1"/>
                </a:solidFill>
                <a:latin typeface="Fira Code" panose="020B0809050000020004" pitchFamily="49" charset="0"/>
                <a:ea typeface="Fira Code" panose="020B0809050000020004" pitchFamily="49" charset="0"/>
                <a:cs typeface="Fira Code" panose="020B0809050000020004" pitchFamily="49" charset="0"/>
              </a:rPr>
              <a:t>Understanding the problem is </a:t>
            </a:r>
            <a:r>
              <a:rPr lang="en-IN" sz="2400" i="1" u="sng" dirty="0">
                <a:solidFill>
                  <a:schemeClr val="bg1"/>
                </a:solidFill>
                <a:latin typeface="Fira Code" panose="020B0809050000020004" pitchFamily="49" charset="0"/>
                <a:ea typeface="Fira Code" panose="020B0809050000020004" pitchFamily="49" charset="0"/>
                <a:cs typeface="Fira Code" panose="020B0809050000020004" pitchFamily="49" charset="0"/>
              </a:rPr>
              <a:t>half the solution</a:t>
            </a:r>
          </a:p>
        </p:txBody>
      </p:sp>
      <p:cxnSp>
        <p:nvCxnSpPr>
          <p:cNvPr id="28" name="Straight Connector 27">
            <a:extLst>
              <a:ext uri="{FF2B5EF4-FFF2-40B4-BE49-F238E27FC236}">
                <a16:creationId xmlns:a16="http://schemas.microsoft.com/office/drawing/2014/main" id="{44C914C5-8AAC-A4A9-BF8A-07156663F1C9}"/>
              </a:ext>
            </a:extLst>
          </p:cNvPr>
          <p:cNvCxnSpPr>
            <a:cxnSpLocks/>
          </p:cNvCxnSpPr>
          <p:nvPr/>
        </p:nvCxnSpPr>
        <p:spPr>
          <a:xfrm>
            <a:off x="723184" y="3052120"/>
            <a:ext cx="10282" cy="555517"/>
          </a:xfrm>
          <a:prstGeom prst="line">
            <a:avLst/>
          </a:prstGeom>
          <a:ln w="76200">
            <a:solidFill>
              <a:srgbClr val="B292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7756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84618-68AF-5B5F-16B1-EBC27C235F81}"/>
              </a:ext>
            </a:extLst>
          </p:cNvPr>
          <p:cNvSpPr>
            <a:spLocks noGrp="1"/>
          </p:cNvSpPr>
          <p:nvPr>
            <p:ph type="title"/>
          </p:nvPr>
        </p:nvSpPr>
        <p:spPr>
          <a:xfrm>
            <a:off x="260985" y="-39386"/>
            <a:ext cx="5257800" cy="1325563"/>
          </a:xfrm>
        </p:spPr>
        <p:txBody>
          <a:bodyPr/>
          <a:lstStyle/>
          <a:p>
            <a:r>
              <a:rPr lang="en-IN" u="sng" dirty="0">
                <a:solidFill>
                  <a:srgbClr val="00A4A6"/>
                </a:solidFill>
                <a:latin typeface="Montsserat"/>
              </a:rPr>
              <a:t>The Wall</a:t>
            </a:r>
          </a:p>
        </p:txBody>
      </p:sp>
      <p:pic>
        <p:nvPicPr>
          <p:cNvPr id="20" name="Picture 19">
            <a:extLst>
              <a:ext uri="{FF2B5EF4-FFF2-40B4-BE49-F238E27FC236}">
                <a16:creationId xmlns:a16="http://schemas.microsoft.com/office/drawing/2014/main" id="{5EF48A73-2A32-826D-A771-CE89EEE0A8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6148" y="2162933"/>
            <a:ext cx="6900337" cy="3322384"/>
          </a:xfrm>
          <a:prstGeom prst="rect">
            <a:avLst/>
          </a:prstGeom>
        </p:spPr>
      </p:pic>
    </p:spTree>
    <p:extLst>
      <p:ext uri="{BB962C8B-B14F-4D97-AF65-F5344CB8AC3E}">
        <p14:creationId xmlns:p14="http://schemas.microsoft.com/office/powerpoint/2010/main" val="20085152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5B6C3-B5CA-2ABD-FFD3-BA6C54C32F8B}"/>
              </a:ext>
            </a:extLst>
          </p:cNvPr>
          <p:cNvSpPr>
            <a:spLocks noGrp="1"/>
          </p:cNvSpPr>
          <p:nvPr>
            <p:ph type="title"/>
          </p:nvPr>
        </p:nvSpPr>
        <p:spPr/>
        <p:txBody>
          <a:bodyPr/>
          <a:lstStyle/>
          <a:p>
            <a:r>
              <a:rPr lang="en-US" u="sng" dirty="0">
                <a:solidFill>
                  <a:srgbClr val="00A4A6"/>
                </a:solidFill>
                <a:latin typeface="Fira Code" panose="020B0809050000020004" pitchFamily="49" charset="0"/>
                <a:ea typeface="Fira Code" panose="020B0809050000020004" pitchFamily="49" charset="0"/>
                <a:cs typeface="Fira Code" panose="020B0809050000020004" pitchFamily="49" charset="0"/>
              </a:rPr>
              <a:t>The History of the GPU</a:t>
            </a:r>
            <a:endParaRPr lang="en-IN" u="sng" dirty="0">
              <a:solidFill>
                <a:srgbClr val="00A4A6"/>
              </a:solidFill>
              <a:latin typeface="Fira Code" panose="020B0809050000020004" pitchFamily="49" charset="0"/>
              <a:ea typeface="Fira Code" panose="020B0809050000020004" pitchFamily="49" charset="0"/>
              <a:cs typeface="Fira Code" panose="020B0809050000020004" pitchFamily="49" charset="0"/>
            </a:endParaRPr>
          </a:p>
        </p:txBody>
      </p:sp>
      <p:pic>
        <p:nvPicPr>
          <p:cNvPr id="5" name="Content Placeholder 4">
            <a:extLst>
              <a:ext uri="{FF2B5EF4-FFF2-40B4-BE49-F238E27FC236}">
                <a16:creationId xmlns:a16="http://schemas.microsoft.com/office/drawing/2014/main" id="{8182EF62-78CF-5E06-7190-3A0DAC8002D8}"/>
              </a:ext>
            </a:extLst>
          </p:cNvPr>
          <p:cNvPicPr>
            <a:picLocks noGrp="1" noChangeAspect="1"/>
          </p:cNvPicPr>
          <p:nvPr>
            <p:ph idx="1"/>
          </p:nvPr>
        </p:nvPicPr>
        <p:blipFill>
          <a:blip r:embed="rId2"/>
          <a:stretch>
            <a:fillRect/>
          </a:stretch>
        </p:blipFill>
        <p:spPr>
          <a:xfrm>
            <a:off x="6272958" y="1760892"/>
            <a:ext cx="5507529" cy="3549296"/>
          </a:xfrm>
        </p:spPr>
      </p:pic>
      <p:sp>
        <p:nvSpPr>
          <p:cNvPr id="7" name="TextBox 6">
            <a:extLst>
              <a:ext uri="{FF2B5EF4-FFF2-40B4-BE49-F238E27FC236}">
                <a16:creationId xmlns:a16="http://schemas.microsoft.com/office/drawing/2014/main" id="{F77681EA-B172-A935-A181-8F068F1F252E}"/>
              </a:ext>
            </a:extLst>
          </p:cNvPr>
          <p:cNvSpPr txBox="1"/>
          <p:nvPr/>
        </p:nvSpPr>
        <p:spPr>
          <a:xfrm>
            <a:off x="6156960" y="5310188"/>
            <a:ext cx="4716780" cy="369332"/>
          </a:xfrm>
          <a:prstGeom prst="rect">
            <a:avLst/>
          </a:prstGeom>
          <a:noFill/>
        </p:spPr>
        <p:txBody>
          <a:bodyPr wrap="square" rtlCol="0">
            <a:spAutoFit/>
          </a:bodyPr>
          <a:lstStyle/>
          <a:p>
            <a:r>
              <a:rPr lang="en-IN" i="1" u="sng" dirty="0">
                <a:solidFill>
                  <a:schemeClr val="bg1"/>
                </a:solidFill>
                <a:latin typeface="Fira Code" panose="020B0809050000020004" pitchFamily="49" charset="0"/>
                <a:ea typeface="Fira Code" panose="020B0809050000020004" pitchFamily="49" charset="0"/>
                <a:cs typeface="Fira Code" panose="020B0809050000020004" pitchFamily="49" charset="0"/>
              </a:rPr>
              <a:t>[GeForce7000, Source: images]</a:t>
            </a:r>
          </a:p>
        </p:txBody>
      </p:sp>
      <p:sp>
        <p:nvSpPr>
          <p:cNvPr id="4" name="TextBox 3">
            <a:extLst>
              <a:ext uri="{FF2B5EF4-FFF2-40B4-BE49-F238E27FC236}">
                <a16:creationId xmlns:a16="http://schemas.microsoft.com/office/drawing/2014/main" id="{48EB5226-C323-627E-3E81-FA0D1BF7E63A}"/>
              </a:ext>
            </a:extLst>
          </p:cNvPr>
          <p:cNvSpPr txBox="1"/>
          <p:nvPr/>
        </p:nvSpPr>
        <p:spPr>
          <a:xfrm>
            <a:off x="707430" y="1950491"/>
            <a:ext cx="5507529" cy="3170099"/>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latin typeface="Fira Code" panose="020B0809050000020004" pitchFamily="49" charset="0"/>
                <a:ea typeface="Fira Code" panose="020B0809050000020004" pitchFamily="49" charset="0"/>
                <a:cs typeface="Fira Code" panose="020B0809050000020004" pitchFamily="49" charset="0"/>
              </a:rPr>
              <a:t>There were attempts to build chip-scale parallel processors in the 1990s, but the limited transistor budgets in those days favored more sophisticated single-core designs.</a:t>
            </a:r>
          </a:p>
          <a:p>
            <a:pPr marL="342900" indent="-342900">
              <a:buFont typeface="Arial" panose="020B0604020202020204" pitchFamily="34" charset="0"/>
              <a:buChar char="•"/>
            </a:pPr>
            <a:r>
              <a:rPr lang="en-US" sz="2000" dirty="0">
                <a:solidFill>
                  <a:schemeClr val="bg1"/>
                </a:solidFill>
                <a:latin typeface="Fira Code" panose="020B0809050000020004" pitchFamily="49" charset="0"/>
                <a:ea typeface="Fira Code" panose="020B0809050000020004" pitchFamily="49" charset="0"/>
                <a:cs typeface="Fira Code" panose="020B0809050000020004" pitchFamily="49" charset="0"/>
              </a:rPr>
              <a:t>The real path toward GPU computing began, not with GPUs, but with non-programmable 3G-graphics accelerators.</a:t>
            </a:r>
            <a:endParaRPr lang="en-IN" sz="2000" dirty="0">
              <a:solidFill>
                <a:schemeClr val="bg1"/>
              </a:solidFill>
              <a:latin typeface="Fira Code" panose="020B0809050000020004" pitchFamily="49" charset="0"/>
              <a:ea typeface="Fira Code" panose="020B0809050000020004" pitchFamily="49" charset="0"/>
              <a:cs typeface="Fira Code" panose="020B0809050000020004" pitchFamily="49" charset="0"/>
            </a:endParaRPr>
          </a:p>
        </p:txBody>
      </p:sp>
    </p:spTree>
    <p:extLst>
      <p:ext uri="{BB962C8B-B14F-4D97-AF65-F5344CB8AC3E}">
        <p14:creationId xmlns:p14="http://schemas.microsoft.com/office/powerpoint/2010/main" val="3494618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2F896-A615-041B-3308-3D159ADC75F1}"/>
              </a:ext>
            </a:extLst>
          </p:cNvPr>
          <p:cNvSpPr>
            <a:spLocks noGrp="1"/>
          </p:cNvSpPr>
          <p:nvPr>
            <p:ph type="title"/>
          </p:nvPr>
        </p:nvSpPr>
        <p:spPr/>
        <p:txBody>
          <a:bodyPr/>
          <a:lstStyle/>
          <a:p>
            <a:r>
              <a:rPr lang="en-US" dirty="0">
                <a:solidFill>
                  <a:srgbClr val="00A4A6"/>
                </a:solidFill>
                <a:latin typeface="Fira Code" panose="020B0809050000020004" pitchFamily="49" charset="0"/>
                <a:ea typeface="Fira Code" panose="020B0809050000020004" pitchFamily="49" charset="0"/>
                <a:cs typeface="Fira Code" panose="020B0809050000020004" pitchFamily="49" charset="0"/>
              </a:rPr>
              <a:t>CPU Vs GPU</a:t>
            </a:r>
            <a:endParaRPr lang="en-IN" dirty="0">
              <a:solidFill>
                <a:srgbClr val="00A4A6"/>
              </a:solidFill>
              <a:latin typeface="Fira Code" panose="020B0809050000020004" pitchFamily="49" charset="0"/>
              <a:ea typeface="Fira Code" panose="020B0809050000020004" pitchFamily="49" charset="0"/>
              <a:cs typeface="Fira Code" panose="020B0809050000020004" pitchFamily="49" charset="0"/>
            </a:endParaRPr>
          </a:p>
        </p:txBody>
      </p:sp>
      <p:pic>
        <p:nvPicPr>
          <p:cNvPr id="37" name="Picture 36">
            <a:extLst>
              <a:ext uri="{FF2B5EF4-FFF2-40B4-BE49-F238E27FC236}">
                <a16:creationId xmlns:a16="http://schemas.microsoft.com/office/drawing/2014/main" id="{BBE3E5A3-EE5B-104F-0B46-840E9A0804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1469" y="183800"/>
            <a:ext cx="605135" cy="353809"/>
          </a:xfrm>
          <a:prstGeom prst="rect">
            <a:avLst/>
          </a:prstGeom>
        </p:spPr>
      </p:pic>
      <p:pic>
        <p:nvPicPr>
          <p:cNvPr id="38" name="Picture 37">
            <a:extLst>
              <a:ext uri="{FF2B5EF4-FFF2-40B4-BE49-F238E27FC236}">
                <a16:creationId xmlns:a16="http://schemas.microsoft.com/office/drawing/2014/main" id="{64B749E6-1C52-A25D-0247-C795426C00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7785" y="225414"/>
            <a:ext cx="789415" cy="279420"/>
          </a:xfrm>
          <a:prstGeom prst="rect">
            <a:avLst/>
          </a:prstGeom>
        </p:spPr>
      </p:pic>
      <p:pic>
        <p:nvPicPr>
          <p:cNvPr id="9" name="Picture 8">
            <a:extLst>
              <a:ext uri="{FF2B5EF4-FFF2-40B4-BE49-F238E27FC236}">
                <a16:creationId xmlns:a16="http://schemas.microsoft.com/office/drawing/2014/main" id="{0251D877-0515-8128-5A1B-27D3B9E9DF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7739" y="1929872"/>
            <a:ext cx="5696521" cy="3849001"/>
          </a:xfrm>
          <a:prstGeom prst="rect">
            <a:avLst/>
          </a:prstGeom>
        </p:spPr>
      </p:pic>
    </p:spTree>
    <p:extLst>
      <p:ext uri="{BB962C8B-B14F-4D97-AF65-F5344CB8AC3E}">
        <p14:creationId xmlns:p14="http://schemas.microsoft.com/office/powerpoint/2010/main" val="32006687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5B6C3-B5CA-2ABD-FFD3-BA6C54C32F8B}"/>
              </a:ext>
            </a:extLst>
          </p:cNvPr>
          <p:cNvSpPr>
            <a:spLocks noGrp="1"/>
          </p:cNvSpPr>
          <p:nvPr>
            <p:ph type="title"/>
          </p:nvPr>
        </p:nvSpPr>
        <p:spPr/>
        <p:txBody>
          <a:bodyPr/>
          <a:lstStyle/>
          <a:p>
            <a:r>
              <a:rPr lang="en-US" u="sng" dirty="0">
                <a:solidFill>
                  <a:srgbClr val="00A4A6"/>
                </a:solidFill>
                <a:latin typeface="Fira Code" panose="020B0809050000020004" pitchFamily="49" charset="0"/>
                <a:ea typeface="Fira Code" panose="020B0809050000020004" pitchFamily="49" charset="0"/>
                <a:cs typeface="Fira Code" panose="020B0809050000020004" pitchFamily="49" charset="0"/>
              </a:rPr>
              <a:t>The History of the GPU</a:t>
            </a:r>
            <a:endParaRPr lang="en-IN" u="sng" dirty="0">
              <a:solidFill>
                <a:srgbClr val="00A4A6"/>
              </a:solidFill>
              <a:latin typeface="Fira Code" panose="020B0809050000020004" pitchFamily="49" charset="0"/>
              <a:ea typeface="Fira Code" panose="020B0809050000020004" pitchFamily="49" charset="0"/>
              <a:cs typeface="Fira Code" panose="020B0809050000020004" pitchFamily="49" charset="0"/>
            </a:endParaRPr>
          </a:p>
        </p:txBody>
      </p:sp>
      <p:pic>
        <p:nvPicPr>
          <p:cNvPr id="5" name="Content Placeholder 4">
            <a:extLst>
              <a:ext uri="{FF2B5EF4-FFF2-40B4-BE49-F238E27FC236}">
                <a16:creationId xmlns:a16="http://schemas.microsoft.com/office/drawing/2014/main" id="{8182EF62-78CF-5E06-7190-3A0DAC8002D8}"/>
              </a:ext>
            </a:extLst>
          </p:cNvPr>
          <p:cNvPicPr>
            <a:picLocks noGrp="1" noChangeAspect="1"/>
          </p:cNvPicPr>
          <p:nvPr>
            <p:ph idx="1"/>
          </p:nvPr>
        </p:nvPicPr>
        <p:blipFill>
          <a:blip r:embed="rId2"/>
          <a:stretch>
            <a:fillRect/>
          </a:stretch>
        </p:blipFill>
        <p:spPr>
          <a:xfrm>
            <a:off x="6282483" y="1760892"/>
            <a:ext cx="5507529" cy="3549296"/>
          </a:xfrm>
        </p:spPr>
      </p:pic>
      <p:sp>
        <p:nvSpPr>
          <p:cNvPr id="7" name="TextBox 6">
            <a:extLst>
              <a:ext uri="{FF2B5EF4-FFF2-40B4-BE49-F238E27FC236}">
                <a16:creationId xmlns:a16="http://schemas.microsoft.com/office/drawing/2014/main" id="{F77681EA-B172-A935-A181-8F068F1F252E}"/>
              </a:ext>
            </a:extLst>
          </p:cNvPr>
          <p:cNvSpPr txBox="1"/>
          <p:nvPr/>
        </p:nvSpPr>
        <p:spPr>
          <a:xfrm>
            <a:off x="6156960" y="5310188"/>
            <a:ext cx="3135321" cy="646331"/>
          </a:xfrm>
          <a:prstGeom prst="rect">
            <a:avLst/>
          </a:prstGeom>
          <a:noFill/>
        </p:spPr>
        <p:txBody>
          <a:bodyPr wrap="square" rtlCol="0">
            <a:spAutoFit/>
          </a:bodyPr>
          <a:lstStyle/>
          <a:p>
            <a:r>
              <a:rPr lang="en-IN" i="1" u="sng" dirty="0">
                <a:solidFill>
                  <a:schemeClr val="bg1"/>
                </a:solidFill>
                <a:latin typeface="Fira Code" panose="020B0809050000020004" pitchFamily="49" charset="0"/>
                <a:ea typeface="Fira Code" panose="020B0809050000020004" pitchFamily="49" charset="0"/>
                <a:cs typeface="Fira Code" panose="020B0809050000020004" pitchFamily="49" charset="0"/>
              </a:rPr>
              <a:t>[GeForce7000, Source: images]</a:t>
            </a:r>
          </a:p>
        </p:txBody>
      </p:sp>
      <p:sp>
        <p:nvSpPr>
          <p:cNvPr id="4" name="TextBox 3">
            <a:extLst>
              <a:ext uri="{FF2B5EF4-FFF2-40B4-BE49-F238E27FC236}">
                <a16:creationId xmlns:a16="http://schemas.microsoft.com/office/drawing/2014/main" id="{48EB5226-C323-627E-3E81-FA0D1BF7E63A}"/>
              </a:ext>
            </a:extLst>
          </p:cNvPr>
          <p:cNvSpPr txBox="1"/>
          <p:nvPr/>
        </p:nvSpPr>
        <p:spPr>
          <a:xfrm>
            <a:off x="765429" y="1893868"/>
            <a:ext cx="5391531" cy="3785652"/>
          </a:xfrm>
          <a:prstGeom prst="rect">
            <a:avLst/>
          </a:prstGeom>
          <a:noFill/>
        </p:spPr>
        <p:txBody>
          <a:bodyPr wrap="square" rtlCol="0">
            <a:spAutoFit/>
          </a:bodyPr>
          <a:lstStyle/>
          <a:p>
            <a:r>
              <a:rPr lang="en-US" sz="2000" dirty="0">
                <a:solidFill>
                  <a:schemeClr val="bg1"/>
                </a:solidFill>
                <a:latin typeface="Fira Code" panose="020B0809050000020004" pitchFamily="49" charset="0"/>
                <a:ea typeface="Fira Code" panose="020B0809050000020004" pitchFamily="49" charset="0"/>
                <a:cs typeface="Fira Code" panose="020B0809050000020004" pitchFamily="49" charset="0"/>
              </a:rPr>
              <a:t>NVIDIA’s GeForce 3 in 2001 introduced programmable pixel shading to the</a:t>
            </a:r>
          </a:p>
          <a:p>
            <a:r>
              <a:rPr lang="en-US" sz="2000" dirty="0">
                <a:solidFill>
                  <a:schemeClr val="bg1"/>
                </a:solidFill>
                <a:latin typeface="Fira Code" panose="020B0809050000020004" pitchFamily="49" charset="0"/>
                <a:ea typeface="Fira Code" panose="020B0809050000020004" pitchFamily="49" charset="0"/>
                <a:cs typeface="Fira Code" panose="020B0809050000020004" pitchFamily="49" charset="0"/>
              </a:rPr>
              <a:t>consumer market. The programmability of this chip was very limited, but later</a:t>
            </a:r>
          </a:p>
          <a:p>
            <a:r>
              <a:rPr lang="en-US" sz="2000" dirty="0">
                <a:solidFill>
                  <a:schemeClr val="bg1"/>
                </a:solidFill>
                <a:latin typeface="Fira Code" panose="020B0809050000020004" pitchFamily="49" charset="0"/>
                <a:ea typeface="Fira Code" panose="020B0809050000020004" pitchFamily="49" charset="0"/>
                <a:cs typeface="Fira Code" panose="020B0809050000020004" pitchFamily="49" charset="0"/>
              </a:rPr>
              <a:t>GeForce products became more flexible and faster, adding separate programmable engines for vertex and geometry shading. This evolution culminated in the </a:t>
            </a:r>
            <a:r>
              <a:rPr lang="en-US" sz="2000" u="sng" dirty="0">
                <a:solidFill>
                  <a:srgbClr val="B292FF"/>
                </a:solidFill>
                <a:latin typeface="Fira Code" panose="020B0809050000020004" pitchFamily="49" charset="0"/>
                <a:ea typeface="Fira Code" panose="020B0809050000020004" pitchFamily="49" charset="0"/>
                <a:cs typeface="Fira Code" panose="020B0809050000020004" pitchFamily="49" charset="0"/>
              </a:rPr>
              <a:t>GeForce 7800</a:t>
            </a:r>
            <a:endParaRPr lang="en-IN" sz="2000" u="sng" dirty="0">
              <a:solidFill>
                <a:srgbClr val="B292FF"/>
              </a:solidFill>
              <a:latin typeface="Fira Code" panose="020B0809050000020004" pitchFamily="49" charset="0"/>
              <a:ea typeface="Fira Code" panose="020B0809050000020004" pitchFamily="49" charset="0"/>
              <a:cs typeface="Fira Code" panose="020B0809050000020004" pitchFamily="49" charset="0"/>
            </a:endParaRPr>
          </a:p>
        </p:txBody>
      </p:sp>
    </p:spTree>
    <p:extLst>
      <p:ext uri="{BB962C8B-B14F-4D97-AF65-F5344CB8AC3E}">
        <p14:creationId xmlns:p14="http://schemas.microsoft.com/office/powerpoint/2010/main" val="36085018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5B6C3-B5CA-2ABD-FFD3-BA6C54C32F8B}"/>
              </a:ext>
            </a:extLst>
          </p:cNvPr>
          <p:cNvSpPr>
            <a:spLocks noGrp="1"/>
          </p:cNvSpPr>
          <p:nvPr>
            <p:ph type="title"/>
          </p:nvPr>
        </p:nvSpPr>
        <p:spPr/>
        <p:txBody>
          <a:bodyPr/>
          <a:lstStyle/>
          <a:p>
            <a:r>
              <a:rPr lang="en-US" u="sng" dirty="0">
                <a:solidFill>
                  <a:srgbClr val="00A4A6"/>
                </a:solidFill>
                <a:latin typeface="Fira Code" panose="020B0809050000020004" pitchFamily="49" charset="0"/>
                <a:ea typeface="Fira Code" panose="020B0809050000020004" pitchFamily="49" charset="0"/>
                <a:cs typeface="Fira Code" panose="020B0809050000020004" pitchFamily="49" charset="0"/>
              </a:rPr>
              <a:t>The History of the GPU</a:t>
            </a:r>
            <a:endParaRPr lang="en-IN" u="sng" dirty="0">
              <a:solidFill>
                <a:srgbClr val="00A4A6"/>
              </a:solidFill>
              <a:latin typeface="Fira Code" panose="020B0809050000020004" pitchFamily="49" charset="0"/>
              <a:ea typeface="Fira Code" panose="020B0809050000020004" pitchFamily="49" charset="0"/>
              <a:cs typeface="Fira Code" panose="020B0809050000020004" pitchFamily="49" charset="0"/>
            </a:endParaRPr>
          </a:p>
        </p:txBody>
      </p:sp>
      <p:pic>
        <p:nvPicPr>
          <p:cNvPr id="10" name="Picture 9">
            <a:extLst>
              <a:ext uri="{FF2B5EF4-FFF2-40B4-BE49-F238E27FC236}">
                <a16:creationId xmlns:a16="http://schemas.microsoft.com/office/drawing/2014/main" id="{8F9C11C8-9C44-CFC7-1CC2-C3CB6EC7A813}"/>
              </a:ext>
            </a:extLst>
          </p:cNvPr>
          <p:cNvPicPr>
            <a:picLocks noChangeAspect="1"/>
          </p:cNvPicPr>
          <p:nvPr/>
        </p:nvPicPr>
        <p:blipFill>
          <a:blip r:embed="rId2"/>
          <a:stretch>
            <a:fillRect/>
          </a:stretch>
        </p:blipFill>
        <p:spPr>
          <a:xfrm>
            <a:off x="3336323" y="1690688"/>
            <a:ext cx="6289590" cy="4278401"/>
          </a:xfrm>
          <a:prstGeom prst="rect">
            <a:avLst/>
          </a:prstGeom>
        </p:spPr>
      </p:pic>
    </p:spTree>
    <p:extLst>
      <p:ext uri="{BB962C8B-B14F-4D97-AF65-F5344CB8AC3E}">
        <p14:creationId xmlns:p14="http://schemas.microsoft.com/office/powerpoint/2010/main" val="3223338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5B6C3-B5CA-2ABD-FFD3-BA6C54C32F8B}"/>
              </a:ext>
            </a:extLst>
          </p:cNvPr>
          <p:cNvSpPr>
            <a:spLocks noGrp="1"/>
          </p:cNvSpPr>
          <p:nvPr>
            <p:ph type="title"/>
          </p:nvPr>
        </p:nvSpPr>
        <p:spPr/>
        <p:txBody>
          <a:bodyPr/>
          <a:lstStyle/>
          <a:p>
            <a:r>
              <a:rPr lang="en-US" u="sng" dirty="0">
                <a:solidFill>
                  <a:srgbClr val="00A4A6"/>
                </a:solidFill>
                <a:latin typeface="Fira Code" panose="020B0809050000020004" pitchFamily="49" charset="0"/>
                <a:ea typeface="Fira Code" panose="020B0809050000020004" pitchFamily="49" charset="0"/>
                <a:cs typeface="Fira Code" panose="020B0809050000020004" pitchFamily="49" charset="0"/>
              </a:rPr>
              <a:t>Introducing Fermi</a:t>
            </a:r>
            <a:endParaRPr lang="en-IN" u="sng" dirty="0">
              <a:solidFill>
                <a:srgbClr val="00A4A6"/>
              </a:solidFill>
              <a:latin typeface="Fira Code" panose="020B0809050000020004" pitchFamily="49" charset="0"/>
              <a:ea typeface="Fira Code" panose="020B0809050000020004" pitchFamily="49" charset="0"/>
              <a:cs typeface="Fira Code" panose="020B0809050000020004" pitchFamily="49" charset="0"/>
            </a:endParaRPr>
          </a:p>
        </p:txBody>
      </p:sp>
      <p:pic>
        <p:nvPicPr>
          <p:cNvPr id="4" name="Picture 3">
            <a:extLst>
              <a:ext uri="{FF2B5EF4-FFF2-40B4-BE49-F238E27FC236}">
                <a16:creationId xmlns:a16="http://schemas.microsoft.com/office/drawing/2014/main" id="{FE8D05A7-9D3D-A47C-22E1-4AE2767AA130}"/>
              </a:ext>
            </a:extLst>
          </p:cNvPr>
          <p:cNvPicPr>
            <a:picLocks noChangeAspect="1"/>
          </p:cNvPicPr>
          <p:nvPr/>
        </p:nvPicPr>
        <p:blipFill>
          <a:blip r:embed="rId2"/>
          <a:stretch>
            <a:fillRect/>
          </a:stretch>
        </p:blipFill>
        <p:spPr>
          <a:xfrm>
            <a:off x="6585857" y="1828800"/>
            <a:ext cx="4767943" cy="3657600"/>
          </a:xfrm>
          <a:prstGeom prst="rect">
            <a:avLst/>
          </a:prstGeom>
        </p:spPr>
      </p:pic>
      <p:sp>
        <p:nvSpPr>
          <p:cNvPr id="7" name="TextBox 6">
            <a:extLst>
              <a:ext uri="{FF2B5EF4-FFF2-40B4-BE49-F238E27FC236}">
                <a16:creationId xmlns:a16="http://schemas.microsoft.com/office/drawing/2014/main" id="{BEC5ACD1-F632-5438-ACF3-A8F944A8C1E7}"/>
              </a:ext>
            </a:extLst>
          </p:cNvPr>
          <p:cNvSpPr txBox="1"/>
          <p:nvPr/>
        </p:nvSpPr>
        <p:spPr>
          <a:xfrm>
            <a:off x="799149" y="1828800"/>
            <a:ext cx="5183496" cy="4401205"/>
          </a:xfrm>
          <a:prstGeom prst="rect">
            <a:avLst/>
          </a:prstGeom>
          <a:noFill/>
        </p:spPr>
        <p:txBody>
          <a:bodyPr wrap="square">
            <a:spAutoFit/>
          </a:bodyPr>
          <a:lstStyle/>
          <a:p>
            <a:pPr marL="342900" indent="-342900">
              <a:buFont typeface="Arial" panose="020B0604020202020204" pitchFamily="34" charset="0"/>
              <a:buChar char="•"/>
            </a:pPr>
            <a:r>
              <a:rPr lang="en-IN" sz="2000" dirty="0">
                <a:solidFill>
                  <a:schemeClr val="bg1"/>
                </a:solidFill>
                <a:latin typeface="Fira Code" panose="020B0809050000020004" pitchFamily="49" charset="0"/>
                <a:ea typeface="Fira Code" panose="020B0809050000020004" pitchFamily="49" charset="0"/>
                <a:cs typeface="Fira Code" panose="020B0809050000020004" pitchFamily="49" charset="0"/>
              </a:rPr>
              <a:t>GPU computing isn’t meant to replace CPU computing. Each approach has advantages for certain kinds of software. As explained earlier, CPUs are optimized for applications where most of the work is being done by a limited number of threads, especially where the threads exhibit high data locality, a mix of different operations, and a high percentage of conditional branches.</a:t>
            </a:r>
          </a:p>
        </p:txBody>
      </p:sp>
    </p:spTree>
    <p:extLst>
      <p:ext uri="{BB962C8B-B14F-4D97-AF65-F5344CB8AC3E}">
        <p14:creationId xmlns:p14="http://schemas.microsoft.com/office/powerpoint/2010/main" val="31189154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5B6C3-B5CA-2ABD-FFD3-BA6C54C32F8B}"/>
              </a:ext>
            </a:extLst>
          </p:cNvPr>
          <p:cNvSpPr>
            <a:spLocks noGrp="1"/>
          </p:cNvSpPr>
          <p:nvPr>
            <p:ph type="title"/>
          </p:nvPr>
        </p:nvSpPr>
        <p:spPr/>
        <p:txBody>
          <a:bodyPr/>
          <a:lstStyle/>
          <a:p>
            <a:r>
              <a:rPr lang="en-US" u="sng" dirty="0">
                <a:solidFill>
                  <a:srgbClr val="00A4A6"/>
                </a:solidFill>
                <a:latin typeface="Fira Code" panose="020B0809050000020004" pitchFamily="49" charset="0"/>
                <a:ea typeface="Fira Code" panose="020B0809050000020004" pitchFamily="49" charset="0"/>
                <a:cs typeface="Fira Code" panose="020B0809050000020004" pitchFamily="49" charset="0"/>
              </a:rPr>
              <a:t>Introducing Fermi</a:t>
            </a:r>
            <a:endParaRPr lang="en-IN" u="sng" dirty="0">
              <a:solidFill>
                <a:srgbClr val="00A4A6"/>
              </a:solidFill>
              <a:latin typeface="Fira Code" panose="020B0809050000020004" pitchFamily="49" charset="0"/>
              <a:ea typeface="Fira Code" panose="020B0809050000020004" pitchFamily="49" charset="0"/>
              <a:cs typeface="Fira Code" panose="020B0809050000020004" pitchFamily="49" charset="0"/>
            </a:endParaRPr>
          </a:p>
        </p:txBody>
      </p:sp>
      <p:sp>
        <p:nvSpPr>
          <p:cNvPr id="7" name="TextBox 6">
            <a:extLst>
              <a:ext uri="{FF2B5EF4-FFF2-40B4-BE49-F238E27FC236}">
                <a16:creationId xmlns:a16="http://schemas.microsoft.com/office/drawing/2014/main" id="{BEC5ACD1-F632-5438-ACF3-A8F944A8C1E7}"/>
              </a:ext>
            </a:extLst>
          </p:cNvPr>
          <p:cNvSpPr txBox="1"/>
          <p:nvPr/>
        </p:nvSpPr>
        <p:spPr>
          <a:xfrm>
            <a:off x="799149" y="1828800"/>
            <a:ext cx="10197402" cy="3785652"/>
          </a:xfrm>
          <a:prstGeom prst="rect">
            <a:avLst/>
          </a:prstGeom>
          <a:noFill/>
        </p:spPr>
        <p:txBody>
          <a:bodyPr wrap="square">
            <a:spAutoFit/>
          </a:bodyPr>
          <a:lstStyle/>
          <a:p>
            <a:pPr marL="342900" indent="-342900">
              <a:buFont typeface="Arial" panose="020B0604020202020204" pitchFamily="34" charset="0"/>
              <a:buChar char="•"/>
            </a:pPr>
            <a:r>
              <a:rPr lang="en-US" sz="2000" dirty="0">
                <a:solidFill>
                  <a:schemeClr val="bg1"/>
                </a:solidFill>
                <a:latin typeface="Fira Code" panose="020B0809050000020004" pitchFamily="49" charset="0"/>
                <a:ea typeface="Fira Code" panose="020B0809050000020004" pitchFamily="49" charset="0"/>
                <a:cs typeface="Fira Code" panose="020B0809050000020004" pitchFamily="49" charset="0"/>
              </a:rPr>
              <a:t>GPU design aims at the other end of the spectrum: applications with multiple threads that are dominated by longer sequences of computational instructions. Over the last few years, GPUs have become much better at thread handling, data caching, virtual memory management, flow control, and other CPU-like features, but the distinction between computationally intensive software and control-flow intensive software is fundamental.</a:t>
            </a:r>
          </a:p>
          <a:p>
            <a:pPr marL="342900" indent="-342900">
              <a:buFont typeface="Arial" panose="020B0604020202020204" pitchFamily="34" charset="0"/>
              <a:buChar char="•"/>
            </a:pPr>
            <a:endParaRPr lang="en-US" sz="2000" dirty="0">
              <a:solidFill>
                <a:schemeClr val="bg1"/>
              </a:solidFill>
              <a:latin typeface="Fira Code" panose="020B0809050000020004" pitchFamily="49" charset="0"/>
              <a:ea typeface="Fira Code" panose="020B0809050000020004" pitchFamily="49" charset="0"/>
              <a:cs typeface="Fira Code" panose="020B0809050000020004" pitchFamily="49" charset="0"/>
            </a:endParaRPr>
          </a:p>
          <a:p>
            <a:pPr marL="342900" indent="-342900">
              <a:buFont typeface="Arial" panose="020B0604020202020204" pitchFamily="34" charset="0"/>
              <a:buChar char="•"/>
            </a:pPr>
            <a:r>
              <a:rPr lang="en-US" sz="2000" dirty="0">
                <a:solidFill>
                  <a:schemeClr val="bg1"/>
                </a:solidFill>
                <a:latin typeface="Fira Code" panose="020B0809050000020004" pitchFamily="49" charset="0"/>
                <a:ea typeface="Fira Code" panose="020B0809050000020004" pitchFamily="49" charset="0"/>
                <a:cs typeface="Fira Code" panose="020B0809050000020004" pitchFamily="49" charset="0"/>
              </a:rPr>
              <a:t>At this level of abstraction, the GPU looks like sea of computational units with only a few support elements—an illustration of the key GPU design goal, which is to maximize floating-point throughput.</a:t>
            </a:r>
            <a:endParaRPr lang="en-IN" sz="2000" dirty="0">
              <a:solidFill>
                <a:schemeClr val="bg1"/>
              </a:solidFill>
              <a:latin typeface="Fira Code" panose="020B0809050000020004" pitchFamily="49" charset="0"/>
              <a:ea typeface="Fira Code" panose="020B0809050000020004" pitchFamily="49" charset="0"/>
              <a:cs typeface="Fira Code" panose="020B0809050000020004" pitchFamily="49" charset="0"/>
            </a:endParaRPr>
          </a:p>
        </p:txBody>
      </p:sp>
    </p:spTree>
    <p:extLst>
      <p:ext uri="{BB962C8B-B14F-4D97-AF65-F5344CB8AC3E}">
        <p14:creationId xmlns:p14="http://schemas.microsoft.com/office/powerpoint/2010/main" val="14511324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5B6C3-B5CA-2ABD-FFD3-BA6C54C32F8B}"/>
              </a:ext>
            </a:extLst>
          </p:cNvPr>
          <p:cNvSpPr>
            <a:spLocks noGrp="1"/>
          </p:cNvSpPr>
          <p:nvPr>
            <p:ph type="title"/>
          </p:nvPr>
        </p:nvSpPr>
        <p:spPr/>
        <p:txBody>
          <a:bodyPr/>
          <a:lstStyle/>
          <a:p>
            <a:r>
              <a:rPr lang="en-US" u="sng" dirty="0">
                <a:solidFill>
                  <a:srgbClr val="00A4A6"/>
                </a:solidFill>
                <a:latin typeface="Fira Code" panose="020B0809050000020004" pitchFamily="49" charset="0"/>
                <a:ea typeface="Fira Code" panose="020B0809050000020004" pitchFamily="49" charset="0"/>
                <a:cs typeface="Fira Code" panose="020B0809050000020004" pitchFamily="49" charset="0"/>
              </a:rPr>
              <a:t>Introducing Fermi</a:t>
            </a:r>
            <a:endParaRPr lang="en-IN" u="sng" dirty="0">
              <a:solidFill>
                <a:srgbClr val="00A4A6"/>
              </a:solidFill>
              <a:latin typeface="Fira Code" panose="020B0809050000020004" pitchFamily="49" charset="0"/>
              <a:ea typeface="Fira Code" panose="020B0809050000020004" pitchFamily="49" charset="0"/>
              <a:cs typeface="Fira Code" panose="020B0809050000020004" pitchFamily="49" charset="0"/>
            </a:endParaRPr>
          </a:p>
        </p:txBody>
      </p:sp>
      <p:sp>
        <p:nvSpPr>
          <p:cNvPr id="7" name="TextBox 6">
            <a:extLst>
              <a:ext uri="{FF2B5EF4-FFF2-40B4-BE49-F238E27FC236}">
                <a16:creationId xmlns:a16="http://schemas.microsoft.com/office/drawing/2014/main" id="{BEC5ACD1-F632-5438-ACF3-A8F944A8C1E7}"/>
              </a:ext>
            </a:extLst>
          </p:cNvPr>
          <p:cNvSpPr txBox="1"/>
          <p:nvPr/>
        </p:nvSpPr>
        <p:spPr>
          <a:xfrm>
            <a:off x="799149" y="1828800"/>
            <a:ext cx="10197402" cy="3785652"/>
          </a:xfrm>
          <a:prstGeom prst="rect">
            <a:avLst/>
          </a:prstGeom>
          <a:noFill/>
        </p:spPr>
        <p:txBody>
          <a:bodyPr wrap="square">
            <a:spAutoFit/>
          </a:bodyPr>
          <a:lstStyle/>
          <a:p>
            <a:pPr marL="342900" indent="-342900">
              <a:buFont typeface="Arial" panose="020B0604020202020204" pitchFamily="34" charset="0"/>
              <a:buChar char="•"/>
            </a:pPr>
            <a:r>
              <a:rPr lang="en-US" sz="2000" dirty="0">
                <a:solidFill>
                  <a:schemeClr val="bg1"/>
                </a:solidFill>
                <a:latin typeface="Fira Code" panose="020B0809050000020004" pitchFamily="49" charset="0"/>
                <a:ea typeface="Fira Code" panose="020B0809050000020004" pitchFamily="49" charset="0"/>
                <a:cs typeface="Fira Code" panose="020B0809050000020004" pitchFamily="49" charset="0"/>
              </a:rPr>
              <a:t>GPU design aims at the other end of the spectrum: applications with multiple threads that are dominated by longer sequences of computational instructions. Over the last few years, GPUs have become much better at thread handling, data caching, virtual memory management, flow control, and other CPU-like features, but the distinction between computationally intensive software and control-flow intensive software is fundamental.</a:t>
            </a:r>
          </a:p>
          <a:p>
            <a:pPr marL="342900" indent="-342900">
              <a:buFont typeface="Arial" panose="020B0604020202020204" pitchFamily="34" charset="0"/>
              <a:buChar char="•"/>
            </a:pPr>
            <a:endParaRPr lang="en-US" sz="2000" dirty="0">
              <a:solidFill>
                <a:schemeClr val="bg1"/>
              </a:solidFill>
              <a:latin typeface="Fira Code" panose="020B0809050000020004" pitchFamily="49" charset="0"/>
              <a:ea typeface="Fira Code" panose="020B0809050000020004" pitchFamily="49" charset="0"/>
              <a:cs typeface="Fira Code" panose="020B0809050000020004" pitchFamily="49" charset="0"/>
            </a:endParaRPr>
          </a:p>
          <a:p>
            <a:pPr marL="342900" indent="-342900">
              <a:buFont typeface="Arial" panose="020B0604020202020204" pitchFamily="34" charset="0"/>
              <a:buChar char="•"/>
            </a:pPr>
            <a:r>
              <a:rPr lang="en-US" sz="2000" dirty="0">
                <a:solidFill>
                  <a:schemeClr val="bg1"/>
                </a:solidFill>
                <a:latin typeface="Fira Code" panose="020B0809050000020004" pitchFamily="49" charset="0"/>
                <a:ea typeface="Fira Code" panose="020B0809050000020004" pitchFamily="49" charset="0"/>
                <a:cs typeface="Fira Code" panose="020B0809050000020004" pitchFamily="49" charset="0"/>
              </a:rPr>
              <a:t>At this level of abstraction, the GPU looks like sea of computational units with only a few support elements—an illustration of the key GPU design goal, which is to maximize floating-point throughput.</a:t>
            </a:r>
            <a:endParaRPr lang="en-IN" sz="2000" dirty="0">
              <a:solidFill>
                <a:schemeClr val="bg1"/>
              </a:solidFill>
              <a:latin typeface="Fira Code" panose="020B0809050000020004" pitchFamily="49" charset="0"/>
              <a:ea typeface="Fira Code" panose="020B0809050000020004" pitchFamily="49" charset="0"/>
              <a:cs typeface="Fira Code" panose="020B0809050000020004" pitchFamily="49" charset="0"/>
            </a:endParaRPr>
          </a:p>
        </p:txBody>
      </p:sp>
    </p:spTree>
    <p:extLst>
      <p:ext uri="{BB962C8B-B14F-4D97-AF65-F5344CB8AC3E}">
        <p14:creationId xmlns:p14="http://schemas.microsoft.com/office/powerpoint/2010/main" val="36162074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5B6C3-B5CA-2ABD-FFD3-BA6C54C32F8B}"/>
              </a:ext>
            </a:extLst>
          </p:cNvPr>
          <p:cNvSpPr>
            <a:spLocks noGrp="1"/>
          </p:cNvSpPr>
          <p:nvPr>
            <p:ph type="title"/>
          </p:nvPr>
        </p:nvSpPr>
        <p:spPr/>
        <p:txBody>
          <a:bodyPr/>
          <a:lstStyle/>
          <a:p>
            <a:r>
              <a:rPr lang="en-US" u="sng" dirty="0">
                <a:solidFill>
                  <a:srgbClr val="00A4A6"/>
                </a:solidFill>
                <a:latin typeface="Fira Code" panose="020B0809050000020004" pitchFamily="49" charset="0"/>
                <a:ea typeface="Fira Code" panose="020B0809050000020004" pitchFamily="49" charset="0"/>
                <a:cs typeface="Fira Code" panose="020B0809050000020004" pitchFamily="49" charset="0"/>
              </a:rPr>
              <a:t>Introducing Fermi</a:t>
            </a:r>
            <a:endParaRPr lang="en-IN" u="sng" dirty="0">
              <a:solidFill>
                <a:srgbClr val="00A4A6"/>
              </a:solidFill>
              <a:latin typeface="Fira Code" panose="020B0809050000020004" pitchFamily="49" charset="0"/>
              <a:ea typeface="Fira Code" panose="020B0809050000020004" pitchFamily="49" charset="0"/>
              <a:cs typeface="Fira Code" panose="020B0809050000020004" pitchFamily="49" charset="0"/>
            </a:endParaRPr>
          </a:p>
        </p:txBody>
      </p:sp>
      <p:pic>
        <p:nvPicPr>
          <p:cNvPr id="3" name="Picture 2">
            <a:extLst>
              <a:ext uri="{FF2B5EF4-FFF2-40B4-BE49-F238E27FC236}">
                <a16:creationId xmlns:a16="http://schemas.microsoft.com/office/drawing/2014/main" id="{279DB27F-C425-53A7-B8E8-134BC8357ACA}"/>
              </a:ext>
            </a:extLst>
          </p:cNvPr>
          <p:cNvPicPr>
            <a:picLocks noChangeAspect="1"/>
          </p:cNvPicPr>
          <p:nvPr/>
        </p:nvPicPr>
        <p:blipFill>
          <a:blip r:embed="rId2"/>
          <a:stretch>
            <a:fillRect/>
          </a:stretch>
        </p:blipFill>
        <p:spPr>
          <a:xfrm>
            <a:off x="838200" y="1972945"/>
            <a:ext cx="4973658" cy="3815409"/>
          </a:xfrm>
          <a:prstGeom prst="rect">
            <a:avLst/>
          </a:prstGeom>
        </p:spPr>
      </p:pic>
    </p:spTree>
    <p:extLst>
      <p:ext uri="{BB962C8B-B14F-4D97-AF65-F5344CB8AC3E}">
        <p14:creationId xmlns:p14="http://schemas.microsoft.com/office/powerpoint/2010/main" val="3210544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5B6C3-B5CA-2ABD-FFD3-BA6C54C32F8B}"/>
              </a:ext>
            </a:extLst>
          </p:cNvPr>
          <p:cNvSpPr>
            <a:spLocks noGrp="1"/>
          </p:cNvSpPr>
          <p:nvPr>
            <p:ph type="title"/>
          </p:nvPr>
        </p:nvSpPr>
        <p:spPr/>
        <p:txBody>
          <a:bodyPr/>
          <a:lstStyle/>
          <a:p>
            <a:r>
              <a:rPr lang="en-US" u="sng" dirty="0">
                <a:solidFill>
                  <a:srgbClr val="00A4A6"/>
                </a:solidFill>
                <a:latin typeface="Fira Code" panose="020B0809050000020004" pitchFamily="49" charset="0"/>
                <a:ea typeface="Fira Code" panose="020B0809050000020004" pitchFamily="49" charset="0"/>
                <a:cs typeface="Fira Code" panose="020B0809050000020004" pitchFamily="49" charset="0"/>
              </a:rPr>
              <a:t>The Programming Model (CUDA)</a:t>
            </a:r>
            <a:endParaRPr lang="en-IN" u="sng" dirty="0">
              <a:solidFill>
                <a:srgbClr val="00A4A6"/>
              </a:solidFill>
              <a:latin typeface="Fira Code" panose="020B0809050000020004" pitchFamily="49" charset="0"/>
              <a:ea typeface="Fira Code" panose="020B0809050000020004" pitchFamily="49" charset="0"/>
              <a:cs typeface="Fira Code" panose="020B0809050000020004" pitchFamily="49" charset="0"/>
            </a:endParaRPr>
          </a:p>
        </p:txBody>
      </p:sp>
      <p:sp>
        <p:nvSpPr>
          <p:cNvPr id="5" name="TextBox 4">
            <a:extLst>
              <a:ext uri="{FF2B5EF4-FFF2-40B4-BE49-F238E27FC236}">
                <a16:creationId xmlns:a16="http://schemas.microsoft.com/office/drawing/2014/main" id="{85E8C774-E09B-8474-10BC-6E28E52AC89D}"/>
              </a:ext>
            </a:extLst>
          </p:cNvPr>
          <p:cNvSpPr txBox="1"/>
          <p:nvPr/>
        </p:nvSpPr>
        <p:spPr>
          <a:xfrm>
            <a:off x="838200" y="1690688"/>
            <a:ext cx="10341508" cy="3970318"/>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bg1"/>
                </a:solidFill>
                <a:latin typeface="Fira Code" panose="020B0809050000020004" pitchFamily="49" charset="0"/>
                <a:ea typeface="Fira Code" panose="020B0809050000020004" pitchFamily="49" charset="0"/>
                <a:cs typeface="Fira Code" panose="020B0809050000020004" pitchFamily="49" charset="0"/>
              </a:rPr>
              <a:t>The complexity of the Fermi architecture is managed by a multi-level programming model that allows software developers to focus on algorithm design rather than the details of how to map the algorithm to the hardware, thus improving productivity. This is a concern that conventional CPUs have yet to address because their structures are simple and regular: a small number of cores presented as logical peers on a virtual bus.</a:t>
            </a:r>
          </a:p>
          <a:p>
            <a:pPr marL="285750" indent="-285750">
              <a:buFont typeface="Arial" panose="020B0604020202020204" pitchFamily="34" charset="0"/>
              <a:buChar char="•"/>
            </a:pPr>
            <a:endParaRPr lang="en-IN" dirty="0">
              <a:solidFill>
                <a:schemeClr val="bg1"/>
              </a:solidFill>
              <a:latin typeface="Fira Code" panose="020B0809050000020004" pitchFamily="49" charset="0"/>
              <a:ea typeface="Fira Code" panose="020B0809050000020004" pitchFamily="49" charset="0"/>
              <a:cs typeface="Fira Code" panose="020B0809050000020004" pitchFamily="49" charset="0"/>
            </a:endParaRPr>
          </a:p>
          <a:p>
            <a:pPr marL="285750" indent="-285750">
              <a:buFont typeface="Arial" panose="020B0604020202020204" pitchFamily="34" charset="0"/>
              <a:buChar char="•"/>
            </a:pPr>
            <a:r>
              <a:rPr lang="en-US" dirty="0">
                <a:solidFill>
                  <a:schemeClr val="bg1"/>
                </a:solidFill>
                <a:latin typeface="Fira Code" panose="020B0809050000020004" pitchFamily="49" charset="0"/>
                <a:ea typeface="Fira Code" panose="020B0809050000020004" pitchFamily="49" charset="0"/>
                <a:cs typeface="Fira Code" panose="020B0809050000020004" pitchFamily="49" charset="0"/>
              </a:rPr>
              <a:t> the computational elements of algorithms are known as kernels</a:t>
            </a:r>
            <a:r>
              <a:rPr lang="en-IN" dirty="0">
                <a:solidFill>
                  <a:schemeClr val="bg1"/>
                </a:solidFill>
                <a:latin typeface="Fira Code" panose="020B0809050000020004" pitchFamily="49" charset="0"/>
                <a:ea typeface="Fira Code" panose="020B0809050000020004" pitchFamily="49" charset="0"/>
                <a:cs typeface="Fira Code" panose="020B0809050000020004" pitchFamily="49" charset="0"/>
              </a:rPr>
              <a:t>(</a:t>
            </a:r>
            <a:r>
              <a:rPr lang="en-IN" dirty="0" err="1">
                <a:solidFill>
                  <a:schemeClr val="bg1"/>
                </a:solidFill>
                <a:latin typeface="Fira Code" panose="020B0809050000020004" pitchFamily="49" charset="0"/>
                <a:ea typeface="Fira Code" panose="020B0809050000020004" pitchFamily="49" charset="0"/>
                <a:cs typeface="Fira Code" panose="020B0809050000020004" pitchFamily="49" charset="0"/>
              </a:rPr>
              <a:t>opencl</a:t>
            </a:r>
            <a:r>
              <a:rPr lang="en-IN" dirty="0">
                <a:solidFill>
                  <a:schemeClr val="bg1"/>
                </a:solidFill>
                <a:latin typeface="Fira Code" panose="020B0809050000020004" pitchFamily="49" charset="0"/>
                <a:ea typeface="Fira Code" panose="020B0809050000020004" pitchFamily="49" charset="0"/>
                <a:cs typeface="Fira Code" panose="020B0809050000020004" pitchFamily="49" charset="0"/>
              </a:rPr>
              <a:t> and CUDA)</a:t>
            </a:r>
          </a:p>
          <a:p>
            <a:pPr marL="285750" indent="-285750">
              <a:buFont typeface="Arial" panose="020B0604020202020204" pitchFamily="34" charset="0"/>
              <a:buChar char="•"/>
            </a:pPr>
            <a:r>
              <a:rPr lang="en-US" dirty="0">
                <a:solidFill>
                  <a:schemeClr val="bg1"/>
                </a:solidFill>
                <a:latin typeface="Fira Code" panose="020B0809050000020004" pitchFamily="49" charset="0"/>
                <a:ea typeface="Fira Code" panose="020B0809050000020004" pitchFamily="49" charset="0"/>
                <a:cs typeface="Fira Code" panose="020B0809050000020004" pitchFamily="49" charset="0"/>
              </a:rPr>
              <a:t> An application or library function may consist of one or more kernels</a:t>
            </a:r>
          </a:p>
          <a:p>
            <a:pPr marL="285750" indent="-285750">
              <a:buFont typeface="Arial" panose="020B0604020202020204" pitchFamily="34" charset="0"/>
              <a:buChar char="•"/>
            </a:pPr>
            <a:endParaRPr lang="en-US" dirty="0">
              <a:solidFill>
                <a:schemeClr val="bg1"/>
              </a:solidFill>
              <a:latin typeface="Fira Code" panose="020B0809050000020004" pitchFamily="49" charset="0"/>
              <a:ea typeface="Fira Code" panose="020B0809050000020004" pitchFamily="49" charset="0"/>
              <a:cs typeface="Fira Code" panose="020B0809050000020004" pitchFamily="49" charset="0"/>
            </a:endParaRPr>
          </a:p>
          <a:p>
            <a:pPr marL="285750" indent="-285750">
              <a:buFont typeface="Arial" panose="020B0604020202020204" pitchFamily="34" charset="0"/>
              <a:buChar char="•"/>
            </a:pPr>
            <a:r>
              <a:rPr lang="en-US" dirty="0">
                <a:solidFill>
                  <a:schemeClr val="bg1"/>
                </a:solidFill>
                <a:latin typeface="Fira Code" panose="020B0809050000020004" pitchFamily="49" charset="0"/>
                <a:ea typeface="Fira Code" panose="020B0809050000020004" pitchFamily="49" charset="0"/>
                <a:cs typeface="Fira Code" panose="020B0809050000020004" pitchFamily="49" charset="0"/>
              </a:rPr>
              <a:t>Once compiled, kernels consist of many threads that execute the same program in parallel: one thread is like one iteration of a loop. </a:t>
            </a:r>
            <a:endParaRPr lang="en-IN" dirty="0">
              <a:solidFill>
                <a:schemeClr val="bg1"/>
              </a:solidFill>
              <a:latin typeface="Fira Code" panose="020B0809050000020004" pitchFamily="49" charset="0"/>
              <a:ea typeface="Fira Code" panose="020B0809050000020004" pitchFamily="49" charset="0"/>
              <a:cs typeface="Fira Code" panose="020B0809050000020004" pitchFamily="49" charset="0"/>
            </a:endParaRPr>
          </a:p>
        </p:txBody>
      </p:sp>
    </p:spTree>
    <p:extLst>
      <p:ext uri="{BB962C8B-B14F-4D97-AF65-F5344CB8AC3E}">
        <p14:creationId xmlns:p14="http://schemas.microsoft.com/office/powerpoint/2010/main" val="41608517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5B6C3-B5CA-2ABD-FFD3-BA6C54C32F8B}"/>
              </a:ext>
            </a:extLst>
          </p:cNvPr>
          <p:cNvSpPr>
            <a:spLocks noGrp="1"/>
          </p:cNvSpPr>
          <p:nvPr>
            <p:ph type="title"/>
          </p:nvPr>
        </p:nvSpPr>
        <p:spPr/>
        <p:txBody>
          <a:bodyPr/>
          <a:lstStyle/>
          <a:p>
            <a:r>
              <a:rPr lang="en-US" u="sng" dirty="0">
                <a:solidFill>
                  <a:srgbClr val="00A4A6"/>
                </a:solidFill>
                <a:latin typeface="Fira Code" panose="020B0809050000020004" pitchFamily="49" charset="0"/>
                <a:ea typeface="Fira Code" panose="020B0809050000020004" pitchFamily="49" charset="0"/>
                <a:cs typeface="Fira Code" panose="020B0809050000020004" pitchFamily="49" charset="0"/>
              </a:rPr>
              <a:t>The Programming Model (CUDA)</a:t>
            </a:r>
            <a:endParaRPr lang="en-IN" u="sng" dirty="0">
              <a:solidFill>
                <a:srgbClr val="00A4A6"/>
              </a:solidFill>
              <a:latin typeface="Fira Code" panose="020B0809050000020004" pitchFamily="49" charset="0"/>
              <a:ea typeface="Fira Code" panose="020B0809050000020004" pitchFamily="49" charset="0"/>
              <a:cs typeface="Fira Code" panose="020B0809050000020004" pitchFamily="49" charset="0"/>
            </a:endParaRPr>
          </a:p>
        </p:txBody>
      </p:sp>
      <p:pic>
        <p:nvPicPr>
          <p:cNvPr id="9" name="Picture 8">
            <a:extLst>
              <a:ext uri="{FF2B5EF4-FFF2-40B4-BE49-F238E27FC236}">
                <a16:creationId xmlns:a16="http://schemas.microsoft.com/office/drawing/2014/main" id="{1247F27D-72E6-E1DC-B0C0-EFE020FF9B0A}"/>
              </a:ext>
            </a:extLst>
          </p:cNvPr>
          <p:cNvPicPr>
            <a:picLocks noChangeAspect="1"/>
          </p:cNvPicPr>
          <p:nvPr/>
        </p:nvPicPr>
        <p:blipFill>
          <a:blip r:embed="rId2"/>
          <a:stretch>
            <a:fillRect/>
          </a:stretch>
        </p:blipFill>
        <p:spPr>
          <a:xfrm>
            <a:off x="838200" y="2327383"/>
            <a:ext cx="9415600" cy="2874009"/>
          </a:xfrm>
          <a:prstGeom prst="rect">
            <a:avLst/>
          </a:prstGeom>
        </p:spPr>
      </p:pic>
    </p:spTree>
    <p:extLst>
      <p:ext uri="{BB962C8B-B14F-4D97-AF65-F5344CB8AC3E}">
        <p14:creationId xmlns:p14="http://schemas.microsoft.com/office/powerpoint/2010/main" val="11439073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5B6C3-B5CA-2ABD-FFD3-BA6C54C32F8B}"/>
              </a:ext>
            </a:extLst>
          </p:cNvPr>
          <p:cNvSpPr>
            <a:spLocks noGrp="1"/>
          </p:cNvSpPr>
          <p:nvPr>
            <p:ph type="title"/>
          </p:nvPr>
        </p:nvSpPr>
        <p:spPr/>
        <p:txBody>
          <a:bodyPr/>
          <a:lstStyle/>
          <a:p>
            <a:r>
              <a:rPr lang="en-US" u="sng" dirty="0">
                <a:solidFill>
                  <a:srgbClr val="00A4A6"/>
                </a:solidFill>
                <a:latin typeface="Fira Code" panose="020B0809050000020004" pitchFamily="49" charset="0"/>
                <a:ea typeface="Fira Code" panose="020B0809050000020004" pitchFamily="49" charset="0"/>
                <a:cs typeface="Fira Code" panose="020B0809050000020004" pitchFamily="49" charset="0"/>
              </a:rPr>
              <a:t>The Programming Model (CUDA)</a:t>
            </a:r>
            <a:endParaRPr lang="en-IN" u="sng" dirty="0">
              <a:solidFill>
                <a:srgbClr val="00A4A6"/>
              </a:solidFill>
              <a:latin typeface="Fira Code" panose="020B0809050000020004" pitchFamily="49" charset="0"/>
              <a:ea typeface="Fira Code" panose="020B0809050000020004" pitchFamily="49" charset="0"/>
              <a:cs typeface="Fira Code" panose="020B0809050000020004" pitchFamily="49" charset="0"/>
            </a:endParaRPr>
          </a:p>
        </p:txBody>
      </p:sp>
      <p:pic>
        <p:nvPicPr>
          <p:cNvPr id="3" name="Picture 2">
            <a:extLst>
              <a:ext uri="{FF2B5EF4-FFF2-40B4-BE49-F238E27FC236}">
                <a16:creationId xmlns:a16="http://schemas.microsoft.com/office/drawing/2014/main" id="{13B0CA05-EEB1-4758-7BC4-73EC375AF72D}"/>
              </a:ext>
            </a:extLst>
          </p:cNvPr>
          <p:cNvPicPr>
            <a:picLocks noChangeAspect="1"/>
          </p:cNvPicPr>
          <p:nvPr/>
        </p:nvPicPr>
        <p:blipFill>
          <a:blip r:embed="rId2"/>
          <a:stretch>
            <a:fillRect/>
          </a:stretch>
        </p:blipFill>
        <p:spPr>
          <a:xfrm>
            <a:off x="6096000" y="2319744"/>
            <a:ext cx="5342713" cy="3128222"/>
          </a:xfrm>
          <a:prstGeom prst="rect">
            <a:avLst/>
          </a:prstGeom>
        </p:spPr>
      </p:pic>
      <p:sp>
        <p:nvSpPr>
          <p:cNvPr id="5" name="TextBox 4">
            <a:extLst>
              <a:ext uri="{FF2B5EF4-FFF2-40B4-BE49-F238E27FC236}">
                <a16:creationId xmlns:a16="http://schemas.microsoft.com/office/drawing/2014/main" id="{C78A5D64-7A59-5104-E8FE-800378B77D28}"/>
              </a:ext>
            </a:extLst>
          </p:cNvPr>
          <p:cNvSpPr txBox="1"/>
          <p:nvPr/>
        </p:nvSpPr>
        <p:spPr>
          <a:xfrm>
            <a:off x="579947" y="2319744"/>
            <a:ext cx="5515099" cy="1200329"/>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bg1"/>
                </a:solidFill>
                <a:latin typeface="Fira Code" panose="020B0809050000020004" pitchFamily="49" charset="0"/>
                <a:ea typeface="Fira Code" panose="020B0809050000020004" pitchFamily="49" charset="0"/>
                <a:cs typeface="Fira Code" panose="020B0809050000020004" pitchFamily="49" charset="0"/>
              </a:rPr>
              <a:t>Multiple threads are grouped into thread blocks containing up to 1,536 threads. All of the threads in a thread block will run on a single SM</a:t>
            </a:r>
          </a:p>
        </p:txBody>
      </p:sp>
      <p:sp>
        <p:nvSpPr>
          <p:cNvPr id="8" name="TextBox 7">
            <a:extLst>
              <a:ext uri="{FF2B5EF4-FFF2-40B4-BE49-F238E27FC236}">
                <a16:creationId xmlns:a16="http://schemas.microsoft.com/office/drawing/2014/main" id="{E1D40AEB-0269-D7E4-3AE8-6B05D67B5744}"/>
              </a:ext>
            </a:extLst>
          </p:cNvPr>
          <p:cNvSpPr txBox="1"/>
          <p:nvPr/>
        </p:nvSpPr>
        <p:spPr>
          <a:xfrm>
            <a:off x="579947" y="3633120"/>
            <a:ext cx="5160625" cy="1477328"/>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bg1"/>
                </a:solidFill>
                <a:latin typeface="Fira Code" panose="020B0809050000020004" pitchFamily="49" charset="0"/>
                <a:ea typeface="Fira Code" panose="020B0809050000020004" pitchFamily="49" charset="0"/>
                <a:cs typeface="Fira Code" panose="020B0809050000020004" pitchFamily="49" charset="0"/>
              </a:rPr>
              <a:t>Thread blocks can coordinate the use of global shared memory among themselves but may execute in any order, concurrently or sequentially.</a:t>
            </a:r>
          </a:p>
        </p:txBody>
      </p:sp>
      <p:sp>
        <p:nvSpPr>
          <p:cNvPr id="11" name="TextBox 10">
            <a:extLst>
              <a:ext uri="{FF2B5EF4-FFF2-40B4-BE49-F238E27FC236}">
                <a16:creationId xmlns:a16="http://schemas.microsoft.com/office/drawing/2014/main" id="{7C9A4D0D-1CD1-EE3E-713E-9FEE416465C6}"/>
              </a:ext>
            </a:extLst>
          </p:cNvPr>
          <p:cNvSpPr txBox="1"/>
          <p:nvPr/>
        </p:nvSpPr>
        <p:spPr>
          <a:xfrm>
            <a:off x="579946" y="4946496"/>
            <a:ext cx="5160625" cy="646331"/>
          </a:xfrm>
          <a:prstGeom prst="rect">
            <a:avLst/>
          </a:prstGeom>
          <a:noFill/>
        </p:spPr>
        <p:txBody>
          <a:bodyPr wrap="square">
            <a:spAutoFit/>
          </a:bodyPr>
          <a:lstStyle/>
          <a:p>
            <a:r>
              <a:rPr lang="en-IN" dirty="0">
                <a:solidFill>
                  <a:srgbClr val="B292FF"/>
                </a:solidFill>
                <a:latin typeface="Fira Code" panose="020B0809050000020004" pitchFamily="49" charset="0"/>
                <a:ea typeface="Fira Code" panose="020B0809050000020004" pitchFamily="49" charset="0"/>
                <a:cs typeface="Fira Code" panose="020B0809050000020004" pitchFamily="49" charset="0"/>
                <a:hlinkClick r:id="rId3">
                  <a:extLst>
                    <a:ext uri="{A12FA001-AC4F-418D-AE19-62706E023703}">
                      <ahyp:hlinkClr xmlns:ahyp="http://schemas.microsoft.com/office/drawing/2018/hyperlinkcolor" val="tx"/>
                    </a:ext>
                  </a:extLst>
                </a:hlinkClick>
              </a:rPr>
              <a:t>https://docs.nvidia.com/cuda/cuda-c-programming-guide/index.html</a:t>
            </a:r>
            <a:endParaRPr lang="en-IN" dirty="0">
              <a:solidFill>
                <a:srgbClr val="B292FF"/>
              </a:solidFill>
              <a:latin typeface="Fira Code" panose="020B0809050000020004" pitchFamily="49" charset="0"/>
              <a:ea typeface="Fira Code" panose="020B0809050000020004" pitchFamily="49" charset="0"/>
              <a:cs typeface="Fira Code" panose="020B0809050000020004" pitchFamily="49" charset="0"/>
            </a:endParaRPr>
          </a:p>
        </p:txBody>
      </p:sp>
    </p:spTree>
    <p:extLst>
      <p:ext uri="{BB962C8B-B14F-4D97-AF65-F5344CB8AC3E}">
        <p14:creationId xmlns:p14="http://schemas.microsoft.com/office/powerpoint/2010/main" val="26129907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5B6C3-B5CA-2ABD-FFD3-BA6C54C32F8B}"/>
              </a:ext>
            </a:extLst>
          </p:cNvPr>
          <p:cNvSpPr>
            <a:spLocks noGrp="1"/>
          </p:cNvSpPr>
          <p:nvPr>
            <p:ph type="title"/>
          </p:nvPr>
        </p:nvSpPr>
        <p:spPr/>
        <p:txBody>
          <a:bodyPr/>
          <a:lstStyle/>
          <a:p>
            <a:r>
              <a:rPr lang="en-US" u="sng" dirty="0">
                <a:solidFill>
                  <a:srgbClr val="00A4A6"/>
                </a:solidFill>
                <a:latin typeface="Fira Code" panose="020B0809050000020004" pitchFamily="49" charset="0"/>
                <a:ea typeface="Fira Code" panose="020B0809050000020004" pitchFamily="49" charset="0"/>
                <a:cs typeface="Fira Code" panose="020B0809050000020004" pitchFamily="49" charset="0"/>
              </a:rPr>
              <a:t>The Programming Model (CUDA)</a:t>
            </a:r>
            <a:endParaRPr lang="en-IN" u="sng" dirty="0">
              <a:solidFill>
                <a:srgbClr val="00A4A6"/>
              </a:solidFill>
              <a:latin typeface="Fira Code" panose="020B0809050000020004" pitchFamily="49" charset="0"/>
              <a:ea typeface="Fira Code" panose="020B0809050000020004" pitchFamily="49" charset="0"/>
              <a:cs typeface="Fira Code" panose="020B0809050000020004" pitchFamily="49" charset="0"/>
            </a:endParaRPr>
          </a:p>
        </p:txBody>
      </p:sp>
      <p:sp>
        <p:nvSpPr>
          <p:cNvPr id="5" name="TextBox 4">
            <a:extLst>
              <a:ext uri="{FF2B5EF4-FFF2-40B4-BE49-F238E27FC236}">
                <a16:creationId xmlns:a16="http://schemas.microsoft.com/office/drawing/2014/main" id="{C78A5D64-7A59-5104-E8FE-800378B77D28}"/>
              </a:ext>
            </a:extLst>
          </p:cNvPr>
          <p:cNvSpPr txBox="1"/>
          <p:nvPr/>
        </p:nvSpPr>
        <p:spPr>
          <a:xfrm>
            <a:off x="838200" y="2070362"/>
            <a:ext cx="10107845" cy="3477875"/>
          </a:xfrm>
          <a:prstGeom prst="rect">
            <a:avLst/>
          </a:prstGeom>
          <a:noFill/>
        </p:spPr>
        <p:txBody>
          <a:bodyPr wrap="square">
            <a:spAutoFit/>
          </a:bodyPr>
          <a:lstStyle/>
          <a:p>
            <a:pPr marL="285750" indent="-285750">
              <a:buFont typeface="Arial" panose="020B0604020202020204" pitchFamily="34" charset="0"/>
              <a:buChar char="•"/>
            </a:pPr>
            <a:r>
              <a:rPr lang="en-US" sz="2000" dirty="0">
                <a:solidFill>
                  <a:schemeClr val="bg1"/>
                </a:solidFill>
                <a:latin typeface="Fira Code" panose="020B0809050000020004" pitchFamily="49" charset="0"/>
                <a:ea typeface="Fira Code" panose="020B0809050000020004" pitchFamily="49" charset="0"/>
                <a:cs typeface="Fira Code" panose="020B0809050000020004" pitchFamily="49" charset="0"/>
              </a:rPr>
              <a:t>At any one time, the entire Fermi device is dedicated to a single application. As mentioned above, an application may include multiple kernels. Fermi supports simultaneous execution of multiple kernels from the same application, each kernel being distributed to one or more SMs on the device. This capability avoids the situation where a kernel is only able to use part of the device and the rest goes unused.</a:t>
            </a:r>
          </a:p>
          <a:p>
            <a:pPr marL="285750" indent="-285750">
              <a:buFont typeface="Arial" panose="020B0604020202020204" pitchFamily="34" charset="0"/>
              <a:buChar char="•"/>
            </a:pPr>
            <a:endParaRPr lang="en-US" sz="2000" dirty="0">
              <a:solidFill>
                <a:schemeClr val="bg1"/>
              </a:solidFill>
              <a:latin typeface="Fira Code" panose="020B0809050000020004" pitchFamily="49" charset="0"/>
              <a:ea typeface="Fira Code" panose="020B0809050000020004" pitchFamily="49" charset="0"/>
              <a:cs typeface="Fira Code" panose="020B0809050000020004" pitchFamily="49" charset="0"/>
            </a:endParaRPr>
          </a:p>
          <a:p>
            <a:pPr marL="285750" indent="-285750">
              <a:buFont typeface="Arial" panose="020B0604020202020204" pitchFamily="34" charset="0"/>
              <a:buChar char="•"/>
            </a:pPr>
            <a:r>
              <a:rPr lang="en-US" sz="2000" dirty="0">
                <a:solidFill>
                  <a:schemeClr val="bg1"/>
                </a:solidFill>
                <a:latin typeface="Fira Code" panose="020B0809050000020004" pitchFamily="49" charset="0"/>
                <a:ea typeface="Fira Code" panose="020B0809050000020004" pitchFamily="49" charset="0"/>
                <a:cs typeface="Fira Code" panose="020B0809050000020004" pitchFamily="49" charset="0"/>
              </a:rPr>
              <a:t>This switching is managed by the chip-level </a:t>
            </a:r>
            <a:r>
              <a:rPr lang="en-US" sz="2000" dirty="0" err="1">
                <a:solidFill>
                  <a:schemeClr val="bg1"/>
                </a:solidFill>
                <a:latin typeface="Fira Code" panose="020B0809050000020004" pitchFamily="49" charset="0"/>
                <a:ea typeface="Fira Code" panose="020B0809050000020004" pitchFamily="49" charset="0"/>
                <a:cs typeface="Fira Code" panose="020B0809050000020004" pitchFamily="49" charset="0"/>
              </a:rPr>
              <a:t>GigaThread</a:t>
            </a:r>
            <a:r>
              <a:rPr lang="en-US" sz="2000" dirty="0">
                <a:solidFill>
                  <a:schemeClr val="bg1"/>
                </a:solidFill>
                <a:latin typeface="Fira Code" panose="020B0809050000020004" pitchFamily="49" charset="0"/>
                <a:ea typeface="Fira Code" panose="020B0809050000020004" pitchFamily="49" charset="0"/>
                <a:cs typeface="Fira Code" panose="020B0809050000020004" pitchFamily="49" charset="0"/>
              </a:rPr>
              <a:t> hardware thread scheduler, which manages 1,536 simultaneously active threads for each streaming multiprocessor across 16 kernels.</a:t>
            </a:r>
            <a:endParaRPr lang="en-IN" sz="2000" dirty="0">
              <a:solidFill>
                <a:schemeClr val="bg1"/>
              </a:solidFill>
              <a:latin typeface="Fira Code" panose="020B0809050000020004" pitchFamily="49" charset="0"/>
              <a:ea typeface="Fira Code" panose="020B0809050000020004" pitchFamily="49" charset="0"/>
              <a:cs typeface="Fira Code" panose="020B0809050000020004" pitchFamily="49" charset="0"/>
            </a:endParaRPr>
          </a:p>
        </p:txBody>
      </p:sp>
    </p:spTree>
    <p:extLst>
      <p:ext uri="{BB962C8B-B14F-4D97-AF65-F5344CB8AC3E}">
        <p14:creationId xmlns:p14="http://schemas.microsoft.com/office/powerpoint/2010/main" val="3609976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2F896-A615-041B-3308-3D159ADC75F1}"/>
              </a:ext>
            </a:extLst>
          </p:cNvPr>
          <p:cNvSpPr>
            <a:spLocks noGrp="1"/>
          </p:cNvSpPr>
          <p:nvPr>
            <p:ph type="title"/>
          </p:nvPr>
        </p:nvSpPr>
        <p:spPr/>
        <p:txBody>
          <a:bodyPr/>
          <a:lstStyle/>
          <a:p>
            <a:pPr algn="ctr"/>
            <a:r>
              <a:rPr lang="en-US" dirty="0">
                <a:solidFill>
                  <a:srgbClr val="00A4A6"/>
                </a:solidFill>
                <a:latin typeface="Fira Code" panose="020B0809050000020004" pitchFamily="49" charset="0"/>
                <a:ea typeface="Fira Code" panose="020B0809050000020004" pitchFamily="49" charset="0"/>
                <a:cs typeface="Fira Code" panose="020B0809050000020004" pitchFamily="49" charset="0"/>
              </a:rPr>
              <a:t>CUDA Programming Flow</a:t>
            </a:r>
            <a:endParaRPr lang="en-IN" dirty="0">
              <a:solidFill>
                <a:srgbClr val="00A4A6"/>
              </a:solidFill>
              <a:latin typeface="Fira Code" panose="020B0809050000020004" pitchFamily="49" charset="0"/>
              <a:ea typeface="Fira Code" panose="020B0809050000020004" pitchFamily="49" charset="0"/>
              <a:cs typeface="Fira Code" panose="020B0809050000020004" pitchFamily="49" charset="0"/>
            </a:endParaRPr>
          </a:p>
        </p:txBody>
      </p:sp>
      <p:sp>
        <p:nvSpPr>
          <p:cNvPr id="4" name="TextBox 3">
            <a:extLst>
              <a:ext uri="{FF2B5EF4-FFF2-40B4-BE49-F238E27FC236}">
                <a16:creationId xmlns:a16="http://schemas.microsoft.com/office/drawing/2014/main" id="{68CE67F6-C6DA-AD33-3102-ADC99C191E15}"/>
              </a:ext>
            </a:extLst>
          </p:cNvPr>
          <p:cNvSpPr txBox="1"/>
          <p:nvPr/>
        </p:nvSpPr>
        <p:spPr>
          <a:xfrm>
            <a:off x="1260970" y="3117277"/>
            <a:ext cx="1802285" cy="923330"/>
          </a:xfrm>
          <a:prstGeom prst="rect">
            <a:avLst/>
          </a:prstGeom>
          <a:noFill/>
        </p:spPr>
        <p:txBody>
          <a:bodyPr wrap="square" rtlCol="0">
            <a:spAutoFit/>
          </a:bodyPr>
          <a:lstStyle/>
          <a:p>
            <a:pPr algn="ctr"/>
            <a:r>
              <a:rPr lang="en-US" dirty="0">
                <a:solidFill>
                  <a:srgbClr val="FFFFFF"/>
                </a:solidFill>
                <a:latin typeface="Fira Code" panose="020B0809050000020004" pitchFamily="49" charset="0"/>
                <a:ea typeface="Fira Code" panose="020B0809050000020004" pitchFamily="49" charset="0"/>
                <a:cs typeface="Fira Code" panose="020B0809050000020004" pitchFamily="49" charset="0"/>
              </a:rPr>
              <a:t>Initialization of data form </a:t>
            </a:r>
            <a:r>
              <a:rPr lang="en-US" dirty="0">
                <a:solidFill>
                  <a:srgbClr val="B292FF"/>
                </a:solidFill>
                <a:latin typeface="Fira Code" panose="020B0809050000020004" pitchFamily="49" charset="0"/>
                <a:ea typeface="Fira Code" panose="020B0809050000020004" pitchFamily="49" charset="0"/>
                <a:cs typeface="Fira Code" panose="020B0809050000020004" pitchFamily="49" charset="0"/>
              </a:rPr>
              <a:t>CPU</a:t>
            </a:r>
            <a:endParaRPr lang="en-IN" dirty="0">
              <a:solidFill>
                <a:srgbClr val="B292FF"/>
              </a:solidFill>
              <a:latin typeface="Fira Code" panose="020B0809050000020004" pitchFamily="49" charset="0"/>
              <a:ea typeface="Fira Code" panose="020B0809050000020004" pitchFamily="49" charset="0"/>
              <a:cs typeface="Fira Code" panose="020B0809050000020004" pitchFamily="49" charset="0"/>
            </a:endParaRPr>
          </a:p>
        </p:txBody>
      </p:sp>
      <p:sp>
        <p:nvSpPr>
          <p:cNvPr id="9" name="TextBox 8">
            <a:extLst>
              <a:ext uri="{FF2B5EF4-FFF2-40B4-BE49-F238E27FC236}">
                <a16:creationId xmlns:a16="http://schemas.microsoft.com/office/drawing/2014/main" id="{166C0D2E-7B2D-A423-751F-11E0E580BBF4}"/>
              </a:ext>
            </a:extLst>
          </p:cNvPr>
          <p:cNvSpPr txBox="1"/>
          <p:nvPr/>
        </p:nvSpPr>
        <p:spPr>
          <a:xfrm>
            <a:off x="3166860" y="3108955"/>
            <a:ext cx="1930788" cy="1477328"/>
          </a:xfrm>
          <a:prstGeom prst="rect">
            <a:avLst/>
          </a:prstGeom>
          <a:noFill/>
        </p:spPr>
        <p:txBody>
          <a:bodyPr wrap="square">
            <a:spAutoFit/>
          </a:bodyPr>
          <a:lstStyle/>
          <a:p>
            <a:pPr algn="ctr"/>
            <a:r>
              <a:rPr lang="en-IN" dirty="0">
                <a:solidFill>
                  <a:srgbClr val="FFFFFF"/>
                </a:solidFill>
                <a:latin typeface="Fira Code" panose="020B0809050000020004" pitchFamily="49" charset="0"/>
                <a:ea typeface="Fira Code" panose="020B0809050000020004" pitchFamily="49" charset="0"/>
                <a:cs typeface="Fira Code" panose="020B0809050000020004" pitchFamily="49" charset="0"/>
              </a:rPr>
              <a:t>Transfer data form </a:t>
            </a:r>
            <a:r>
              <a:rPr lang="en-IN" dirty="0">
                <a:solidFill>
                  <a:srgbClr val="B292FF"/>
                </a:solidFill>
                <a:latin typeface="Fira Code" panose="020B0809050000020004" pitchFamily="49" charset="0"/>
                <a:ea typeface="Fira Code" panose="020B0809050000020004" pitchFamily="49" charset="0"/>
                <a:cs typeface="Fira Code" panose="020B0809050000020004" pitchFamily="49" charset="0"/>
              </a:rPr>
              <a:t>CPU context </a:t>
            </a:r>
            <a:r>
              <a:rPr lang="en-IN" dirty="0">
                <a:solidFill>
                  <a:srgbClr val="FFFFFF"/>
                </a:solidFill>
                <a:latin typeface="Fira Code" panose="020B0809050000020004" pitchFamily="49" charset="0"/>
                <a:ea typeface="Fira Code" panose="020B0809050000020004" pitchFamily="49" charset="0"/>
                <a:cs typeface="Fira Code" panose="020B0809050000020004" pitchFamily="49" charset="0"/>
              </a:rPr>
              <a:t>to </a:t>
            </a:r>
            <a:r>
              <a:rPr lang="en-IN" dirty="0">
                <a:solidFill>
                  <a:srgbClr val="B292FF"/>
                </a:solidFill>
                <a:latin typeface="Fira Code" panose="020B0809050000020004" pitchFamily="49" charset="0"/>
                <a:ea typeface="Fira Code" panose="020B0809050000020004" pitchFamily="49" charset="0"/>
                <a:cs typeface="Fira Code" panose="020B0809050000020004" pitchFamily="49" charset="0"/>
              </a:rPr>
              <a:t>GPU context</a:t>
            </a:r>
          </a:p>
        </p:txBody>
      </p:sp>
      <p:sp>
        <p:nvSpPr>
          <p:cNvPr id="11" name="TextBox 10">
            <a:extLst>
              <a:ext uri="{FF2B5EF4-FFF2-40B4-BE49-F238E27FC236}">
                <a16:creationId xmlns:a16="http://schemas.microsoft.com/office/drawing/2014/main" id="{905B7BCB-267A-932F-F4A5-A750C135C0D6}"/>
              </a:ext>
            </a:extLst>
          </p:cNvPr>
          <p:cNvSpPr txBox="1"/>
          <p:nvPr/>
        </p:nvSpPr>
        <p:spPr>
          <a:xfrm>
            <a:off x="5091983" y="3143823"/>
            <a:ext cx="2002371" cy="1200329"/>
          </a:xfrm>
          <a:prstGeom prst="rect">
            <a:avLst/>
          </a:prstGeom>
          <a:noFill/>
        </p:spPr>
        <p:txBody>
          <a:bodyPr wrap="square">
            <a:spAutoFit/>
          </a:bodyPr>
          <a:lstStyle/>
          <a:p>
            <a:pPr algn="ctr"/>
            <a:r>
              <a:rPr lang="en-IN" dirty="0">
                <a:solidFill>
                  <a:srgbClr val="FFFFFF"/>
                </a:solidFill>
                <a:latin typeface="Fira Code" panose="020B0809050000020004" pitchFamily="49" charset="0"/>
                <a:ea typeface="Fira Code" panose="020B0809050000020004" pitchFamily="49" charset="0"/>
                <a:cs typeface="Fira Code" panose="020B0809050000020004" pitchFamily="49" charset="0"/>
              </a:rPr>
              <a:t>Kernel launch with needed </a:t>
            </a:r>
            <a:r>
              <a:rPr lang="en-IN" dirty="0">
                <a:solidFill>
                  <a:srgbClr val="B292FF"/>
                </a:solidFill>
                <a:latin typeface="Fira Code" panose="020B0809050000020004" pitchFamily="49" charset="0"/>
                <a:ea typeface="Fira Code" panose="020B0809050000020004" pitchFamily="49" charset="0"/>
                <a:cs typeface="Fira Code" panose="020B0809050000020004" pitchFamily="49" charset="0"/>
              </a:rPr>
              <a:t>grid/block </a:t>
            </a:r>
            <a:r>
              <a:rPr lang="en-IN" dirty="0">
                <a:solidFill>
                  <a:srgbClr val="FFFFFF"/>
                </a:solidFill>
                <a:latin typeface="Fira Code" panose="020B0809050000020004" pitchFamily="49" charset="0"/>
                <a:ea typeface="Fira Code" panose="020B0809050000020004" pitchFamily="49" charset="0"/>
                <a:cs typeface="Fira Code" panose="020B0809050000020004" pitchFamily="49" charset="0"/>
              </a:rPr>
              <a:t>size</a:t>
            </a:r>
          </a:p>
        </p:txBody>
      </p:sp>
      <p:sp>
        <p:nvSpPr>
          <p:cNvPr id="13" name="TextBox 12">
            <a:extLst>
              <a:ext uri="{FF2B5EF4-FFF2-40B4-BE49-F238E27FC236}">
                <a16:creationId xmlns:a16="http://schemas.microsoft.com/office/drawing/2014/main" id="{3925489D-7650-5048-9EE7-CA7AE26EC617}"/>
              </a:ext>
            </a:extLst>
          </p:cNvPr>
          <p:cNvSpPr txBox="1"/>
          <p:nvPr/>
        </p:nvSpPr>
        <p:spPr>
          <a:xfrm rot="2561">
            <a:off x="7175490" y="3112186"/>
            <a:ext cx="2002024" cy="1477328"/>
          </a:xfrm>
          <a:prstGeom prst="rect">
            <a:avLst/>
          </a:prstGeom>
          <a:noFill/>
        </p:spPr>
        <p:txBody>
          <a:bodyPr wrap="square">
            <a:spAutoFit/>
          </a:bodyPr>
          <a:lstStyle/>
          <a:p>
            <a:pPr algn="ctr"/>
            <a:r>
              <a:rPr lang="en-IN" dirty="0">
                <a:solidFill>
                  <a:srgbClr val="FFFFFF"/>
                </a:solidFill>
                <a:latin typeface="Fira Code" panose="020B0809050000020004" pitchFamily="49" charset="0"/>
                <a:ea typeface="Fira Code" panose="020B0809050000020004" pitchFamily="49" charset="0"/>
                <a:cs typeface="Fira Code" panose="020B0809050000020004" pitchFamily="49" charset="0"/>
              </a:rPr>
              <a:t>Transfer  results back to CPU context from </a:t>
            </a:r>
            <a:r>
              <a:rPr lang="en-IN" dirty="0">
                <a:solidFill>
                  <a:srgbClr val="B292FF"/>
                </a:solidFill>
                <a:latin typeface="Fira Code" panose="020B0809050000020004" pitchFamily="49" charset="0"/>
                <a:ea typeface="Fira Code" panose="020B0809050000020004" pitchFamily="49" charset="0"/>
                <a:cs typeface="Fira Code" panose="020B0809050000020004" pitchFamily="49" charset="0"/>
              </a:rPr>
              <a:t>GPU context</a:t>
            </a:r>
          </a:p>
        </p:txBody>
      </p:sp>
      <p:sp>
        <p:nvSpPr>
          <p:cNvPr id="15" name="TextBox 14">
            <a:extLst>
              <a:ext uri="{FF2B5EF4-FFF2-40B4-BE49-F238E27FC236}">
                <a16:creationId xmlns:a16="http://schemas.microsoft.com/office/drawing/2014/main" id="{708C50C5-4D50-9E53-9021-F0AF66FB1E61}"/>
              </a:ext>
            </a:extLst>
          </p:cNvPr>
          <p:cNvSpPr txBox="1"/>
          <p:nvPr/>
        </p:nvSpPr>
        <p:spPr>
          <a:xfrm>
            <a:off x="9118676" y="3117277"/>
            <a:ext cx="2021029" cy="1200329"/>
          </a:xfrm>
          <a:prstGeom prst="rect">
            <a:avLst/>
          </a:prstGeom>
          <a:noFill/>
        </p:spPr>
        <p:txBody>
          <a:bodyPr wrap="square">
            <a:spAutoFit/>
          </a:bodyPr>
          <a:lstStyle/>
          <a:p>
            <a:pPr algn="ctr"/>
            <a:r>
              <a:rPr lang="en-IN" dirty="0">
                <a:solidFill>
                  <a:srgbClr val="B292FF"/>
                </a:solidFill>
                <a:latin typeface="Fira Code" panose="020B0809050000020004" pitchFamily="49" charset="0"/>
                <a:ea typeface="Fira Code" panose="020B0809050000020004" pitchFamily="49" charset="0"/>
                <a:cs typeface="Fira Code" panose="020B0809050000020004" pitchFamily="49" charset="0"/>
              </a:rPr>
              <a:t>Reclaim the memory </a:t>
            </a:r>
            <a:r>
              <a:rPr lang="en-IN" dirty="0">
                <a:solidFill>
                  <a:srgbClr val="FFFFFF"/>
                </a:solidFill>
                <a:latin typeface="Fira Code" panose="020B0809050000020004" pitchFamily="49" charset="0"/>
                <a:ea typeface="Fira Code" panose="020B0809050000020004" pitchFamily="49" charset="0"/>
                <a:cs typeface="Fira Code" panose="020B0809050000020004" pitchFamily="49" charset="0"/>
              </a:rPr>
              <a:t>from both CPU and GPU</a:t>
            </a:r>
          </a:p>
        </p:txBody>
      </p:sp>
      <p:pic>
        <p:nvPicPr>
          <p:cNvPr id="37" name="Picture 36">
            <a:extLst>
              <a:ext uri="{FF2B5EF4-FFF2-40B4-BE49-F238E27FC236}">
                <a16:creationId xmlns:a16="http://schemas.microsoft.com/office/drawing/2014/main" id="{BBE3E5A3-EE5B-104F-0B46-840E9A0804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1469" y="183800"/>
            <a:ext cx="605135" cy="353809"/>
          </a:xfrm>
          <a:prstGeom prst="rect">
            <a:avLst/>
          </a:prstGeom>
        </p:spPr>
      </p:pic>
      <p:pic>
        <p:nvPicPr>
          <p:cNvPr id="38" name="Picture 37">
            <a:extLst>
              <a:ext uri="{FF2B5EF4-FFF2-40B4-BE49-F238E27FC236}">
                <a16:creationId xmlns:a16="http://schemas.microsoft.com/office/drawing/2014/main" id="{64B749E6-1C52-A25D-0247-C795426C00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7785" y="225414"/>
            <a:ext cx="789415" cy="279420"/>
          </a:xfrm>
          <a:prstGeom prst="rect">
            <a:avLst/>
          </a:prstGeom>
        </p:spPr>
      </p:pic>
      <p:cxnSp>
        <p:nvCxnSpPr>
          <p:cNvPr id="12" name="Straight Connector 11">
            <a:extLst>
              <a:ext uri="{FF2B5EF4-FFF2-40B4-BE49-F238E27FC236}">
                <a16:creationId xmlns:a16="http://schemas.microsoft.com/office/drawing/2014/main" id="{00BEC5F6-0548-DE6A-B0DC-88538E5F6F96}"/>
              </a:ext>
            </a:extLst>
          </p:cNvPr>
          <p:cNvCxnSpPr>
            <a:cxnSpLocks/>
          </p:cNvCxnSpPr>
          <p:nvPr/>
        </p:nvCxnSpPr>
        <p:spPr>
          <a:xfrm>
            <a:off x="2170963" y="3049966"/>
            <a:ext cx="7958229" cy="0"/>
          </a:xfrm>
          <a:prstGeom prst="line">
            <a:avLst/>
          </a:prstGeom>
          <a:ln w="19050">
            <a:solidFill>
              <a:srgbClr val="00A4A6"/>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6A781F89-5F72-376A-F154-C2AFA884AD13}"/>
              </a:ext>
            </a:extLst>
          </p:cNvPr>
          <p:cNvGrpSpPr/>
          <p:nvPr/>
        </p:nvGrpSpPr>
        <p:grpSpPr>
          <a:xfrm>
            <a:off x="2106070" y="2988023"/>
            <a:ext cx="8079165" cy="120932"/>
            <a:chOff x="1923190" y="2698955"/>
            <a:chExt cx="8079165" cy="120932"/>
          </a:xfrm>
        </p:grpSpPr>
        <p:sp>
          <p:nvSpPr>
            <p:cNvPr id="16" name="Oval 15">
              <a:extLst>
                <a:ext uri="{FF2B5EF4-FFF2-40B4-BE49-F238E27FC236}">
                  <a16:creationId xmlns:a16="http://schemas.microsoft.com/office/drawing/2014/main" id="{6CA4EFDD-01AB-4C78-B53C-93CC6D6DA513}"/>
                </a:ext>
              </a:extLst>
            </p:cNvPr>
            <p:cNvSpPr/>
            <p:nvPr/>
          </p:nvSpPr>
          <p:spPr>
            <a:xfrm>
              <a:off x="1923190" y="2698955"/>
              <a:ext cx="112087" cy="120932"/>
            </a:xfrm>
            <a:prstGeom prst="ellipse">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AC649243-557E-D699-9F49-B610D3AADF30}"/>
                </a:ext>
              </a:extLst>
            </p:cNvPr>
            <p:cNvSpPr/>
            <p:nvPr/>
          </p:nvSpPr>
          <p:spPr>
            <a:xfrm>
              <a:off x="3880792" y="2698955"/>
              <a:ext cx="112087" cy="120932"/>
            </a:xfrm>
            <a:prstGeom prst="ellipse">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1ABAEC4A-D783-5C9B-E5CC-3EA13B8767C0}"/>
                </a:ext>
              </a:extLst>
            </p:cNvPr>
            <p:cNvSpPr/>
            <p:nvPr/>
          </p:nvSpPr>
          <p:spPr>
            <a:xfrm>
              <a:off x="5838394" y="2698955"/>
              <a:ext cx="112087" cy="120932"/>
            </a:xfrm>
            <a:prstGeom prst="ellipse">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FFC8555C-6D2A-E2DC-0E0D-21A886AFC95A}"/>
                </a:ext>
              </a:extLst>
            </p:cNvPr>
            <p:cNvSpPr/>
            <p:nvPr/>
          </p:nvSpPr>
          <p:spPr>
            <a:xfrm>
              <a:off x="7937579" y="2698955"/>
              <a:ext cx="112087" cy="120932"/>
            </a:xfrm>
            <a:prstGeom prst="ellipse">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37E6F55C-516A-7D08-1070-9027F8F1A74D}"/>
                </a:ext>
              </a:extLst>
            </p:cNvPr>
            <p:cNvSpPr/>
            <p:nvPr/>
          </p:nvSpPr>
          <p:spPr>
            <a:xfrm>
              <a:off x="9890268" y="2698955"/>
              <a:ext cx="112087" cy="120932"/>
            </a:xfrm>
            <a:prstGeom prst="ellipse">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6475300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2EA3CDD-F343-1CD6-0C03-63D290DAE9C8}"/>
              </a:ext>
            </a:extLst>
          </p:cNvPr>
          <p:cNvSpPr/>
          <p:nvPr/>
        </p:nvSpPr>
        <p:spPr>
          <a:xfrm>
            <a:off x="98107" y="73856"/>
            <a:ext cx="11995785" cy="6710288"/>
          </a:xfrm>
          <a:prstGeom prst="roundRect">
            <a:avLst>
              <a:gd name="adj" fmla="val 2511"/>
            </a:avLst>
          </a:prstGeom>
          <a:solidFill>
            <a:srgbClr val="0A0A0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 	 	</a:t>
            </a:r>
          </a:p>
        </p:txBody>
      </p:sp>
      <p:sp>
        <p:nvSpPr>
          <p:cNvPr id="2" name="Title 1">
            <a:extLst>
              <a:ext uri="{FF2B5EF4-FFF2-40B4-BE49-F238E27FC236}">
                <a16:creationId xmlns:a16="http://schemas.microsoft.com/office/drawing/2014/main" id="{2F95B6C3-B5CA-2ABD-FFD3-BA6C54C32F8B}"/>
              </a:ext>
            </a:extLst>
          </p:cNvPr>
          <p:cNvSpPr>
            <a:spLocks noGrp="1"/>
          </p:cNvSpPr>
          <p:nvPr>
            <p:ph type="title"/>
          </p:nvPr>
        </p:nvSpPr>
        <p:spPr/>
        <p:txBody>
          <a:bodyPr/>
          <a:lstStyle/>
          <a:p>
            <a:r>
              <a:rPr lang="en-US" u="sng" dirty="0">
                <a:solidFill>
                  <a:srgbClr val="00A4A6"/>
                </a:solidFill>
                <a:latin typeface="Fira Code" panose="020B0809050000020004" pitchFamily="49" charset="0"/>
                <a:ea typeface="Fira Code" panose="020B0809050000020004" pitchFamily="49" charset="0"/>
                <a:cs typeface="Fira Code" panose="020B0809050000020004" pitchFamily="49" charset="0"/>
              </a:rPr>
              <a:t>The Streaming Multiprocessor</a:t>
            </a:r>
            <a:endParaRPr lang="en-IN" u="sng" dirty="0">
              <a:solidFill>
                <a:srgbClr val="00A4A6"/>
              </a:solidFill>
              <a:latin typeface="Fira Code" panose="020B0809050000020004" pitchFamily="49" charset="0"/>
              <a:ea typeface="Fira Code" panose="020B0809050000020004" pitchFamily="49" charset="0"/>
              <a:cs typeface="Fira Code" panose="020B0809050000020004" pitchFamily="49" charset="0"/>
            </a:endParaRPr>
          </a:p>
        </p:txBody>
      </p:sp>
      <p:pic>
        <p:nvPicPr>
          <p:cNvPr id="4" name="Picture 3">
            <a:extLst>
              <a:ext uri="{FF2B5EF4-FFF2-40B4-BE49-F238E27FC236}">
                <a16:creationId xmlns:a16="http://schemas.microsoft.com/office/drawing/2014/main" id="{F31A585E-5AF1-0A6D-491D-0659AF9B9EB1}"/>
              </a:ext>
            </a:extLst>
          </p:cNvPr>
          <p:cNvPicPr>
            <a:picLocks noChangeAspect="1"/>
          </p:cNvPicPr>
          <p:nvPr/>
        </p:nvPicPr>
        <p:blipFill>
          <a:blip r:embed="rId2"/>
          <a:stretch>
            <a:fillRect/>
          </a:stretch>
        </p:blipFill>
        <p:spPr>
          <a:xfrm>
            <a:off x="6885568" y="1690688"/>
            <a:ext cx="4217860" cy="4398626"/>
          </a:xfrm>
          <a:prstGeom prst="rect">
            <a:avLst/>
          </a:prstGeom>
        </p:spPr>
      </p:pic>
      <p:sp>
        <p:nvSpPr>
          <p:cNvPr id="8" name="TextBox 7">
            <a:extLst>
              <a:ext uri="{FF2B5EF4-FFF2-40B4-BE49-F238E27FC236}">
                <a16:creationId xmlns:a16="http://schemas.microsoft.com/office/drawing/2014/main" id="{3EB9C4C1-4B35-8BA4-2281-EE4435DBA098}"/>
              </a:ext>
            </a:extLst>
          </p:cNvPr>
          <p:cNvSpPr txBox="1"/>
          <p:nvPr/>
        </p:nvSpPr>
        <p:spPr>
          <a:xfrm>
            <a:off x="787590" y="2250053"/>
            <a:ext cx="5613210" cy="3170099"/>
          </a:xfrm>
          <a:prstGeom prst="rect">
            <a:avLst/>
          </a:prstGeom>
          <a:noFill/>
        </p:spPr>
        <p:txBody>
          <a:bodyPr wrap="square">
            <a:spAutoFit/>
          </a:bodyPr>
          <a:lstStyle/>
          <a:p>
            <a:pPr marL="285750" indent="-285750">
              <a:buFont typeface="Arial" panose="020B0604020202020204" pitchFamily="34" charset="0"/>
              <a:buChar char="•"/>
            </a:pPr>
            <a:r>
              <a:rPr lang="en-IN" sz="2000" dirty="0">
                <a:solidFill>
                  <a:schemeClr val="bg1"/>
                </a:solidFill>
                <a:latin typeface="Fira Code" panose="020B0809050000020004" pitchFamily="49" charset="0"/>
                <a:ea typeface="Fira Code" panose="020B0809050000020004" pitchFamily="49" charset="0"/>
                <a:cs typeface="Fira Code" panose="020B0809050000020004" pitchFamily="49" charset="0"/>
              </a:rPr>
              <a:t>Fermi’s streaming multiprocessors, shown in Figure 6, comprise 32 cores, each of which can perform floating-point and integer operations, along with 16 load-store units for memory operations, four special-function units, and 64K of local SRAM split between cache and local memory.</a:t>
            </a:r>
          </a:p>
        </p:txBody>
      </p:sp>
    </p:spTree>
    <p:extLst>
      <p:ext uri="{BB962C8B-B14F-4D97-AF65-F5344CB8AC3E}">
        <p14:creationId xmlns:p14="http://schemas.microsoft.com/office/powerpoint/2010/main" val="20634423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5B6C3-B5CA-2ABD-FFD3-BA6C54C32F8B}"/>
              </a:ext>
            </a:extLst>
          </p:cNvPr>
          <p:cNvSpPr>
            <a:spLocks noGrp="1"/>
          </p:cNvSpPr>
          <p:nvPr>
            <p:ph type="title"/>
          </p:nvPr>
        </p:nvSpPr>
        <p:spPr/>
        <p:txBody>
          <a:bodyPr/>
          <a:lstStyle/>
          <a:p>
            <a:r>
              <a:rPr lang="en-US" u="sng" dirty="0">
                <a:solidFill>
                  <a:srgbClr val="00A4A6"/>
                </a:solidFill>
                <a:latin typeface="Fira Code" panose="020B0809050000020004" pitchFamily="49" charset="0"/>
                <a:ea typeface="Fira Code" panose="020B0809050000020004" pitchFamily="49" charset="0"/>
                <a:cs typeface="Fira Code" panose="020B0809050000020004" pitchFamily="49" charset="0"/>
              </a:rPr>
              <a:t>The Streaming Multiprocessor</a:t>
            </a:r>
            <a:endParaRPr lang="en-IN" u="sng" dirty="0">
              <a:solidFill>
                <a:srgbClr val="00A4A6"/>
              </a:solidFill>
              <a:latin typeface="Fira Code" panose="020B0809050000020004" pitchFamily="49" charset="0"/>
              <a:ea typeface="Fira Code" panose="020B0809050000020004" pitchFamily="49" charset="0"/>
              <a:cs typeface="Fira Code" panose="020B0809050000020004" pitchFamily="49" charset="0"/>
            </a:endParaRPr>
          </a:p>
        </p:txBody>
      </p:sp>
      <p:pic>
        <p:nvPicPr>
          <p:cNvPr id="5" name="Picture 4">
            <a:extLst>
              <a:ext uri="{FF2B5EF4-FFF2-40B4-BE49-F238E27FC236}">
                <a16:creationId xmlns:a16="http://schemas.microsoft.com/office/drawing/2014/main" id="{5E6BFD14-042C-EF47-D640-2CA066722E1D}"/>
              </a:ext>
            </a:extLst>
          </p:cNvPr>
          <p:cNvPicPr>
            <a:picLocks noChangeAspect="1"/>
          </p:cNvPicPr>
          <p:nvPr/>
        </p:nvPicPr>
        <p:blipFill>
          <a:blip r:embed="rId2"/>
          <a:stretch>
            <a:fillRect/>
          </a:stretch>
        </p:blipFill>
        <p:spPr>
          <a:xfrm>
            <a:off x="2717330" y="1816664"/>
            <a:ext cx="5939782" cy="4315434"/>
          </a:xfrm>
          <a:prstGeom prst="rect">
            <a:avLst/>
          </a:prstGeom>
        </p:spPr>
      </p:pic>
    </p:spTree>
    <p:extLst>
      <p:ext uri="{BB962C8B-B14F-4D97-AF65-F5344CB8AC3E}">
        <p14:creationId xmlns:p14="http://schemas.microsoft.com/office/powerpoint/2010/main" val="29232532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5B6C3-B5CA-2ABD-FFD3-BA6C54C32F8B}"/>
              </a:ext>
            </a:extLst>
          </p:cNvPr>
          <p:cNvSpPr>
            <a:spLocks noGrp="1"/>
          </p:cNvSpPr>
          <p:nvPr>
            <p:ph type="title"/>
          </p:nvPr>
        </p:nvSpPr>
        <p:spPr>
          <a:xfrm>
            <a:off x="3840829" y="2766218"/>
            <a:ext cx="3941582" cy="1325563"/>
          </a:xfrm>
        </p:spPr>
        <p:txBody>
          <a:bodyPr/>
          <a:lstStyle/>
          <a:p>
            <a:r>
              <a:rPr lang="en-US" dirty="0">
                <a:solidFill>
                  <a:srgbClr val="00A4A6"/>
                </a:solidFill>
                <a:latin typeface="Fira Code" panose="020B0809050000020004" pitchFamily="49" charset="0"/>
                <a:ea typeface="Fira Code" panose="020B0809050000020004" pitchFamily="49" charset="0"/>
                <a:cs typeface="Fira Code" panose="020B0809050000020004" pitchFamily="49" charset="0"/>
              </a:rPr>
              <a:t>Conclusion…</a:t>
            </a:r>
            <a:endParaRPr lang="en-IN" dirty="0">
              <a:solidFill>
                <a:srgbClr val="00A4A6"/>
              </a:solidFill>
              <a:latin typeface="Fira Code" panose="020B0809050000020004" pitchFamily="49" charset="0"/>
              <a:ea typeface="Fira Code" panose="020B0809050000020004" pitchFamily="49" charset="0"/>
              <a:cs typeface="Fira Code" panose="020B0809050000020004" pitchFamily="49" charset="0"/>
            </a:endParaRPr>
          </a:p>
        </p:txBody>
      </p:sp>
    </p:spTree>
    <p:extLst>
      <p:ext uri="{BB962C8B-B14F-4D97-AF65-F5344CB8AC3E}">
        <p14:creationId xmlns:p14="http://schemas.microsoft.com/office/powerpoint/2010/main" val="25433999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5B6C3-B5CA-2ABD-FFD3-BA6C54C32F8B}"/>
              </a:ext>
            </a:extLst>
          </p:cNvPr>
          <p:cNvSpPr>
            <a:spLocks noGrp="1"/>
          </p:cNvSpPr>
          <p:nvPr>
            <p:ph type="title"/>
          </p:nvPr>
        </p:nvSpPr>
        <p:spPr>
          <a:xfrm>
            <a:off x="4054413" y="3017598"/>
            <a:ext cx="3941582" cy="1325563"/>
          </a:xfrm>
        </p:spPr>
        <p:txBody>
          <a:bodyPr/>
          <a:lstStyle/>
          <a:p>
            <a:r>
              <a:rPr lang="en-US" dirty="0">
                <a:solidFill>
                  <a:srgbClr val="00A4A6"/>
                </a:solidFill>
                <a:latin typeface="Fira Code" panose="020B0809050000020004" pitchFamily="49" charset="0"/>
                <a:ea typeface="Fira Code" panose="020B0809050000020004" pitchFamily="49" charset="0"/>
                <a:cs typeface="Fira Code" panose="020B0809050000020004" pitchFamily="49" charset="0"/>
              </a:rPr>
              <a:t>Thank You!</a:t>
            </a:r>
            <a:endParaRPr lang="en-IN" dirty="0">
              <a:solidFill>
                <a:srgbClr val="00A4A6"/>
              </a:solidFill>
              <a:latin typeface="Fira Code" panose="020B0809050000020004" pitchFamily="49" charset="0"/>
              <a:ea typeface="Fira Code" panose="020B0809050000020004" pitchFamily="49" charset="0"/>
              <a:cs typeface="Fira Code" panose="020B0809050000020004" pitchFamily="49" charset="0"/>
            </a:endParaRPr>
          </a:p>
        </p:txBody>
      </p:sp>
    </p:spTree>
    <p:extLst>
      <p:ext uri="{BB962C8B-B14F-4D97-AF65-F5344CB8AC3E}">
        <p14:creationId xmlns:p14="http://schemas.microsoft.com/office/powerpoint/2010/main" val="3914384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ED184-51BA-26C2-3623-9E800D37ABBC}"/>
              </a:ext>
            </a:extLst>
          </p:cNvPr>
          <p:cNvSpPr/>
          <p:nvPr/>
        </p:nvSpPr>
        <p:spPr>
          <a:xfrm>
            <a:off x="5537674" y="2166280"/>
            <a:ext cx="6113552" cy="895485"/>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D2093A42-666F-723F-AD31-2BE054E04730}"/>
              </a:ext>
            </a:extLst>
          </p:cNvPr>
          <p:cNvSpPr/>
          <p:nvPr/>
        </p:nvSpPr>
        <p:spPr>
          <a:xfrm>
            <a:off x="600998" y="2141466"/>
            <a:ext cx="4360360" cy="3722493"/>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3632F896-A615-041B-3308-3D159ADC75F1}"/>
              </a:ext>
            </a:extLst>
          </p:cNvPr>
          <p:cNvSpPr>
            <a:spLocks noGrp="1"/>
          </p:cNvSpPr>
          <p:nvPr>
            <p:ph type="title"/>
          </p:nvPr>
        </p:nvSpPr>
        <p:spPr/>
        <p:txBody>
          <a:bodyPr/>
          <a:lstStyle/>
          <a:p>
            <a:r>
              <a:rPr lang="en-US" dirty="0">
                <a:solidFill>
                  <a:srgbClr val="B292FF"/>
                </a:solidFill>
                <a:latin typeface="Fira Code" panose="020B0809050000020004" pitchFamily="49" charset="0"/>
                <a:ea typeface="Fira Code" panose="020B0809050000020004" pitchFamily="49" charset="0"/>
                <a:cs typeface="Fira Code" panose="020B0809050000020004" pitchFamily="49" charset="0"/>
              </a:rPr>
              <a:t>Hello CUDA World!</a:t>
            </a:r>
            <a:endParaRPr lang="en-IN" dirty="0">
              <a:solidFill>
                <a:srgbClr val="B292FF"/>
              </a:solidFill>
              <a:latin typeface="Fira Code" panose="020B0809050000020004" pitchFamily="49" charset="0"/>
              <a:ea typeface="Fira Code" panose="020B0809050000020004" pitchFamily="49" charset="0"/>
              <a:cs typeface="Fira Code" panose="020B0809050000020004" pitchFamily="49" charset="0"/>
            </a:endParaRPr>
          </a:p>
        </p:txBody>
      </p:sp>
      <p:pic>
        <p:nvPicPr>
          <p:cNvPr id="37" name="Picture 36">
            <a:extLst>
              <a:ext uri="{FF2B5EF4-FFF2-40B4-BE49-F238E27FC236}">
                <a16:creationId xmlns:a16="http://schemas.microsoft.com/office/drawing/2014/main" id="{BBE3E5A3-EE5B-104F-0B46-840E9A0804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1469" y="183800"/>
            <a:ext cx="605135" cy="353809"/>
          </a:xfrm>
          <a:prstGeom prst="rect">
            <a:avLst/>
          </a:prstGeom>
        </p:spPr>
      </p:pic>
      <p:pic>
        <p:nvPicPr>
          <p:cNvPr id="38" name="Picture 37">
            <a:extLst>
              <a:ext uri="{FF2B5EF4-FFF2-40B4-BE49-F238E27FC236}">
                <a16:creationId xmlns:a16="http://schemas.microsoft.com/office/drawing/2014/main" id="{64B749E6-1C52-A25D-0247-C795426C00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7785" y="225414"/>
            <a:ext cx="789415" cy="279420"/>
          </a:xfrm>
          <a:prstGeom prst="rect">
            <a:avLst/>
          </a:prstGeom>
        </p:spPr>
      </p:pic>
      <p:sp>
        <p:nvSpPr>
          <p:cNvPr id="42" name="TextBox 41">
            <a:extLst>
              <a:ext uri="{FF2B5EF4-FFF2-40B4-BE49-F238E27FC236}">
                <a16:creationId xmlns:a16="http://schemas.microsoft.com/office/drawing/2014/main" id="{B57D4CF7-9A2C-46B3-2CE4-FF7C168B8EAE}"/>
              </a:ext>
            </a:extLst>
          </p:cNvPr>
          <p:cNvSpPr txBox="1"/>
          <p:nvPr/>
        </p:nvSpPr>
        <p:spPr>
          <a:xfrm>
            <a:off x="771343" y="2493127"/>
            <a:ext cx="4125122" cy="2862322"/>
          </a:xfrm>
          <a:prstGeom prst="rect">
            <a:avLst/>
          </a:prstGeom>
          <a:noFill/>
        </p:spPr>
        <p:txBody>
          <a:bodyPr wrap="square">
            <a:spAutoFit/>
          </a:bodyPr>
          <a:lstStyle/>
          <a:p>
            <a:r>
              <a:rPr lang="en-IN" sz="1000" b="0" dirty="0">
                <a:solidFill>
                  <a:srgbClr val="C74DED"/>
                </a:solidFill>
                <a:effectLst/>
                <a:latin typeface="Fira Code" panose="020F0502020204030204" pitchFamily="49" charset="0"/>
              </a:rPr>
              <a:t>#include</a:t>
            </a:r>
            <a:r>
              <a:rPr lang="en-IN" sz="1000" b="0" dirty="0">
                <a:solidFill>
                  <a:srgbClr val="D5CED9"/>
                </a:solidFill>
                <a:effectLst/>
                <a:latin typeface="Fira Code" panose="020F0502020204030204" pitchFamily="49" charset="0"/>
              </a:rPr>
              <a:t> </a:t>
            </a:r>
            <a:r>
              <a:rPr lang="en-IN" sz="1000" b="0" dirty="0">
                <a:solidFill>
                  <a:srgbClr val="96E072"/>
                </a:solidFill>
                <a:effectLst/>
                <a:latin typeface="Fira Code" panose="020F0502020204030204" pitchFamily="49" charset="0"/>
              </a:rPr>
              <a:t>"</a:t>
            </a:r>
            <a:r>
              <a:rPr lang="en-IN" sz="1000" b="0" dirty="0" err="1">
                <a:solidFill>
                  <a:srgbClr val="96E072"/>
                </a:solidFill>
                <a:effectLst/>
                <a:latin typeface="Fira Code" panose="020F0502020204030204" pitchFamily="49" charset="0"/>
              </a:rPr>
              <a:t>cuda_runtime.h</a:t>
            </a:r>
            <a:r>
              <a:rPr lang="en-IN" sz="1000" b="0" dirty="0">
                <a:solidFill>
                  <a:srgbClr val="96E072"/>
                </a:solidFill>
                <a:effectLst/>
                <a:latin typeface="Fira Code" panose="020F0502020204030204" pitchFamily="49" charset="0"/>
              </a:rPr>
              <a:t>"</a:t>
            </a:r>
            <a:endParaRPr lang="en-IN" sz="1000" b="0" dirty="0">
              <a:solidFill>
                <a:srgbClr val="D5CED9"/>
              </a:solidFill>
              <a:effectLst/>
              <a:latin typeface="Fira Code" panose="020F0502020204030204" pitchFamily="49" charset="0"/>
            </a:endParaRPr>
          </a:p>
          <a:p>
            <a:r>
              <a:rPr lang="en-IN" sz="1000" b="0" dirty="0">
                <a:solidFill>
                  <a:srgbClr val="C74DED"/>
                </a:solidFill>
                <a:effectLst/>
                <a:latin typeface="Fira Code" panose="020F0502020204030204" pitchFamily="49" charset="0"/>
              </a:rPr>
              <a:t>#include</a:t>
            </a:r>
            <a:r>
              <a:rPr lang="en-IN" sz="1000" b="0" dirty="0">
                <a:solidFill>
                  <a:srgbClr val="D5CED9"/>
                </a:solidFill>
                <a:effectLst/>
                <a:latin typeface="Fira Code" panose="020F0502020204030204" pitchFamily="49" charset="0"/>
              </a:rPr>
              <a:t> </a:t>
            </a:r>
            <a:r>
              <a:rPr lang="en-IN" sz="1000" b="0" dirty="0">
                <a:solidFill>
                  <a:srgbClr val="96E072"/>
                </a:solidFill>
                <a:effectLst/>
                <a:latin typeface="Fira Code" panose="020F0502020204030204" pitchFamily="49" charset="0"/>
              </a:rPr>
              <a:t>"</a:t>
            </a:r>
            <a:r>
              <a:rPr lang="en-IN" sz="1000" b="0" dirty="0" err="1">
                <a:solidFill>
                  <a:srgbClr val="96E072"/>
                </a:solidFill>
                <a:effectLst/>
                <a:latin typeface="Fira Code" panose="020F0502020204030204" pitchFamily="49" charset="0"/>
              </a:rPr>
              <a:t>device_launch_parameters.h</a:t>
            </a:r>
            <a:r>
              <a:rPr lang="en-IN" sz="1000" b="0" dirty="0">
                <a:solidFill>
                  <a:srgbClr val="96E072"/>
                </a:solidFill>
                <a:effectLst/>
                <a:latin typeface="Fira Code" panose="020F0502020204030204" pitchFamily="49" charset="0"/>
              </a:rPr>
              <a:t>"</a:t>
            </a:r>
            <a:endParaRPr lang="en-IN" sz="1000" b="0" dirty="0">
              <a:solidFill>
                <a:srgbClr val="D5CED9"/>
              </a:solidFill>
              <a:effectLst/>
              <a:latin typeface="Fira Code" panose="020F0502020204030204" pitchFamily="49" charset="0"/>
            </a:endParaRPr>
          </a:p>
          <a:p>
            <a:r>
              <a:rPr lang="en-IN" sz="1000" b="0" dirty="0">
                <a:solidFill>
                  <a:srgbClr val="C74DED"/>
                </a:solidFill>
                <a:effectLst/>
                <a:latin typeface="Fira Code" panose="020F0502020204030204" pitchFamily="49" charset="0"/>
              </a:rPr>
              <a:t>#include</a:t>
            </a:r>
            <a:r>
              <a:rPr lang="en-IN" sz="1000" b="0" dirty="0">
                <a:solidFill>
                  <a:srgbClr val="D5CED9"/>
                </a:solidFill>
                <a:effectLst/>
                <a:latin typeface="Fira Code" panose="020F0502020204030204" pitchFamily="49" charset="0"/>
              </a:rPr>
              <a:t> </a:t>
            </a:r>
            <a:r>
              <a:rPr lang="en-IN" sz="1000" b="0" dirty="0">
                <a:solidFill>
                  <a:srgbClr val="96E072"/>
                </a:solidFill>
                <a:effectLst/>
                <a:latin typeface="Fira Code" panose="020F0502020204030204" pitchFamily="49" charset="0"/>
              </a:rPr>
              <a:t>&lt;</a:t>
            </a:r>
            <a:r>
              <a:rPr lang="en-IN" sz="1000" b="0" dirty="0" err="1">
                <a:solidFill>
                  <a:srgbClr val="96E072"/>
                </a:solidFill>
                <a:effectLst/>
                <a:latin typeface="Fira Code" panose="020F0502020204030204" pitchFamily="49" charset="0"/>
              </a:rPr>
              <a:t>stdio.h</a:t>
            </a:r>
            <a:r>
              <a:rPr lang="en-IN" sz="1000" b="0" dirty="0">
                <a:solidFill>
                  <a:srgbClr val="96E072"/>
                </a:solidFill>
                <a:effectLst/>
                <a:latin typeface="Fira Code" panose="020F0502020204030204" pitchFamily="49" charset="0"/>
              </a:rPr>
              <a:t>&gt;</a:t>
            </a:r>
            <a:endParaRPr lang="en-IN" sz="1000" b="0" dirty="0">
              <a:solidFill>
                <a:srgbClr val="D5CED9"/>
              </a:solidFill>
              <a:effectLst/>
              <a:latin typeface="Fira Code" panose="020F0502020204030204" pitchFamily="49" charset="0"/>
            </a:endParaRPr>
          </a:p>
          <a:p>
            <a:br>
              <a:rPr lang="en-IN" sz="1000" b="0" dirty="0">
                <a:solidFill>
                  <a:srgbClr val="D5CED9"/>
                </a:solidFill>
                <a:effectLst/>
                <a:latin typeface="Fira Code" panose="020F0502020204030204" pitchFamily="49" charset="0"/>
              </a:rPr>
            </a:br>
            <a:r>
              <a:rPr lang="en-IN" sz="1000" b="0" dirty="0">
                <a:solidFill>
                  <a:srgbClr val="A0A1A7"/>
                </a:solidFill>
                <a:effectLst/>
                <a:latin typeface="Fira Code" panose="020F0502020204030204" pitchFamily="49" charset="0"/>
              </a:rPr>
              <a:t>//Device Code</a:t>
            </a:r>
            <a:endParaRPr lang="en-IN" sz="1000" b="0" dirty="0">
              <a:solidFill>
                <a:srgbClr val="D5CED9"/>
              </a:solidFill>
              <a:effectLst/>
              <a:latin typeface="Fira Code" panose="020F0502020204030204" pitchFamily="49" charset="0"/>
            </a:endParaRPr>
          </a:p>
          <a:p>
            <a:r>
              <a:rPr lang="en-IN" sz="1000" b="0" dirty="0">
                <a:solidFill>
                  <a:srgbClr val="C74DED"/>
                </a:solidFill>
                <a:effectLst/>
                <a:latin typeface="Fira Code" panose="020F0502020204030204" pitchFamily="49" charset="0"/>
              </a:rPr>
              <a:t>__global__</a:t>
            </a:r>
            <a:r>
              <a:rPr lang="en-IN" sz="1000" b="0" dirty="0">
                <a:solidFill>
                  <a:srgbClr val="D5CED9"/>
                </a:solidFill>
                <a:effectLst/>
                <a:latin typeface="Fira Code" panose="020F0502020204030204" pitchFamily="49" charset="0"/>
              </a:rPr>
              <a:t> </a:t>
            </a:r>
            <a:r>
              <a:rPr lang="en-IN" sz="1000" b="0" dirty="0">
                <a:solidFill>
                  <a:srgbClr val="C74DED"/>
                </a:solidFill>
                <a:effectLst/>
                <a:latin typeface="Fira Code" panose="020F0502020204030204" pitchFamily="49" charset="0"/>
              </a:rPr>
              <a:t>void</a:t>
            </a:r>
            <a:r>
              <a:rPr lang="en-IN" sz="1000" b="0" dirty="0">
                <a:solidFill>
                  <a:srgbClr val="D5CED9"/>
                </a:solidFill>
                <a:effectLst/>
                <a:latin typeface="Fira Code" panose="020F0502020204030204" pitchFamily="49" charset="0"/>
              </a:rPr>
              <a:t> </a:t>
            </a:r>
            <a:r>
              <a:rPr lang="en-IN" sz="1000" b="0" dirty="0" err="1">
                <a:solidFill>
                  <a:srgbClr val="FFE66D"/>
                </a:solidFill>
                <a:effectLst/>
                <a:latin typeface="Fira Code" panose="020F0502020204030204" pitchFamily="49" charset="0"/>
              </a:rPr>
              <a:t>hello_cuda</a:t>
            </a:r>
            <a:r>
              <a:rPr lang="en-IN" sz="1000" b="0" dirty="0">
                <a:solidFill>
                  <a:srgbClr val="D5CED9"/>
                </a:solidFill>
                <a:effectLst/>
                <a:latin typeface="Fira Code" panose="020F0502020204030204" pitchFamily="49" charset="0"/>
              </a:rPr>
              <a:t>(){</a:t>
            </a:r>
          </a:p>
          <a:p>
            <a:r>
              <a:rPr lang="en-IN" sz="1000" b="0" dirty="0">
                <a:solidFill>
                  <a:srgbClr val="D5CED9"/>
                </a:solidFill>
                <a:effectLst/>
                <a:latin typeface="Fira Code" panose="020F0502020204030204" pitchFamily="49" charset="0"/>
              </a:rPr>
              <a:t>    </a:t>
            </a:r>
            <a:r>
              <a:rPr lang="en-IN" sz="1000" b="0" dirty="0" err="1">
                <a:solidFill>
                  <a:srgbClr val="FFE66D"/>
                </a:solidFill>
                <a:effectLst/>
                <a:latin typeface="Fira Code" panose="020F0502020204030204" pitchFamily="49" charset="0"/>
              </a:rPr>
              <a:t>printf</a:t>
            </a:r>
            <a:r>
              <a:rPr lang="en-IN" sz="1000" b="0" dirty="0">
                <a:solidFill>
                  <a:srgbClr val="D5CED9"/>
                </a:solidFill>
                <a:effectLst/>
                <a:latin typeface="Fira Code" panose="020F0502020204030204" pitchFamily="49" charset="0"/>
              </a:rPr>
              <a:t>(</a:t>
            </a:r>
            <a:r>
              <a:rPr lang="en-IN" sz="1000" b="0" dirty="0">
                <a:solidFill>
                  <a:srgbClr val="96E072"/>
                </a:solidFill>
                <a:effectLst/>
                <a:latin typeface="Fira Code" panose="020F0502020204030204" pitchFamily="49" charset="0"/>
              </a:rPr>
              <a:t>"Hello from CUDA world </a:t>
            </a:r>
            <a:r>
              <a:rPr lang="en-IN" sz="1000" b="0" dirty="0">
                <a:solidFill>
                  <a:srgbClr val="EE5D43"/>
                </a:solidFill>
                <a:effectLst/>
                <a:latin typeface="Fira Code" panose="020F0502020204030204" pitchFamily="49" charset="0"/>
              </a:rPr>
              <a:t>\n</a:t>
            </a:r>
            <a:r>
              <a:rPr lang="en-IN" sz="1000" b="0" dirty="0">
                <a:solidFill>
                  <a:srgbClr val="96E072"/>
                </a:solidFill>
                <a:effectLst/>
                <a:latin typeface="Fira Code" panose="020F0502020204030204" pitchFamily="49" charset="0"/>
              </a:rPr>
              <a:t>"</a:t>
            </a:r>
            <a:r>
              <a:rPr lang="en-IN" sz="1000" b="0" dirty="0">
                <a:solidFill>
                  <a:srgbClr val="D5CED9"/>
                </a:solidFill>
                <a:effectLst/>
                <a:latin typeface="Fira Code" panose="020F0502020204030204" pitchFamily="49" charset="0"/>
              </a:rPr>
              <a:t>);</a:t>
            </a:r>
          </a:p>
          <a:p>
            <a:r>
              <a:rPr lang="en-IN" sz="1000" b="0" dirty="0">
                <a:solidFill>
                  <a:srgbClr val="D5CED9"/>
                </a:solidFill>
                <a:effectLst/>
                <a:latin typeface="Fira Code" panose="020F0502020204030204" pitchFamily="49" charset="0"/>
              </a:rPr>
              <a:t>}</a:t>
            </a:r>
          </a:p>
          <a:p>
            <a:br>
              <a:rPr lang="en-IN" sz="1000" b="0" dirty="0">
                <a:solidFill>
                  <a:srgbClr val="D5CED9"/>
                </a:solidFill>
                <a:effectLst/>
                <a:latin typeface="Fira Code" panose="020F0502020204030204" pitchFamily="49" charset="0"/>
              </a:rPr>
            </a:br>
            <a:r>
              <a:rPr lang="en-IN" sz="1000" b="0" dirty="0">
                <a:solidFill>
                  <a:srgbClr val="A0A1A7"/>
                </a:solidFill>
                <a:effectLst/>
                <a:latin typeface="Fira Code" panose="020F0502020204030204" pitchFamily="49" charset="0"/>
              </a:rPr>
              <a:t>//Host code</a:t>
            </a:r>
            <a:endParaRPr lang="en-IN" sz="1000" b="0" dirty="0">
              <a:solidFill>
                <a:srgbClr val="D5CED9"/>
              </a:solidFill>
              <a:effectLst/>
              <a:latin typeface="Fira Code" panose="020F0502020204030204" pitchFamily="49" charset="0"/>
            </a:endParaRPr>
          </a:p>
          <a:p>
            <a:r>
              <a:rPr lang="en-IN" sz="1000" b="0" dirty="0">
                <a:solidFill>
                  <a:srgbClr val="C74DED"/>
                </a:solidFill>
                <a:effectLst/>
                <a:latin typeface="Fira Code" panose="020F0502020204030204" pitchFamily="49" charset="0"/>
              </a:rPr>
              <a:t>int</a:t>
            </a:r>
            <a:r>
              <a:rPr lang="en-IN" sz="1000" b="0" dirty="0">
                <a:solidFill>
                  <a:srgbClr val="D5CED9"/>
                </a:solidFill>
                <a:effectLst/>
                <a:latin typeface="Fira Code" panose="020F0502020204030204" pitchFamily="49" charset="0"/>
              </a:rPr>
              <a:t> </a:t>
            </a:r>
            <a:r>
              <a:rPr lang="en-IN" sz="1000" b="0" dirty="0">
                <a:solidFill>
                  <a:srgbClr val="FFE66D"/>
                </a:solidFill>
                <a:effectLst/>
                <a:latin typeface="Fira Code" panose="020F0502020204030204" pitchFamily="49" charset="0"/>
              </a:rPr>
              <a:t>main</a:t>
            </a:r>
            <a:r>
              <a:rPr lang="en-IN" sz="1000" b="0" dirty="0">
                <a:solidFill>
                  <a:srgbClr val="D5CED9"/>
                </a:solidFill>
                <a:effectLst/>
                <a:latin typeface="Fira Code" panose="020F0502020204030204" pitchFamily="49" charset="0"/>
              </a:rPr>
              <a:t>(){ </a:t>
            </a:r>
          </a:p>
          <a:p>
            <a:r>
              <a:rPr lang="en-IN" sz="1000" b="0" dirty="0">
                <a:solidFill>
                  <a:srgbClr val="A0A1A7"/>
                </a:solidFill>
                <a:effectLst/>
                <a:latin typeface="Fira Code" panose="020F0502020204030204" pitchFamily="49" charset="0"/>
              </a:rPr>
              <a:t>    //kernel launch parameters</a:t>
            </a:r>
            <a:endParaRPr lang="en-IN" sz="1000" b="0" dirty="0">
              <a:solidFill>
                <a:srgbClr val="D5CED9"/>
              </a:solidFill>
              <a:effectLst/>
              <a:latin typeface="Fira Code" panose="020F0502020204030204" pitchFamily="49" charset="0"/>
            </a:endParaRPr>
          </a:p>
          <a:p>
            <a:r>
              <a:rPr lang="en-IN" sz="1000" b="0" dirty="0">
                <a:solidFill>
                  <a:srgbClr val="D5CED9"/>
                </a:solidFill>
                <a:effectLst/>
                <a:latin typeface="Fira Code" panose="020F0502020204030204" pitchFamily="49" charset="0"/>
              </a:rPr>
              <a:t>    </a:t>
            </a:r>
            <a:r>
              <a:rPr lang="en-IN" sz="1000" b="0" dirty="0" err="1">
                <a:solidFill>
                  <a:srgbClr val="D5CED9"/>
                </a:solidFill>
                <a:effectLst/>
                <a:latin typeface="Fira Code" panose="020F0502020204030204" pitchFamily="49" charset="0"/>
              </a:rPr>
              <a:t>hello_cuda</a:t>
            </a:r>
            <a:r>
              <a:rPr lang="en-IN" sz="1000" b="0" dirty="0">
                <a:solidFill>
                  <a:srgbClr val="EE5D43"/>
                </a:solidFill>
                <a:effectLst/>
                <a:latin typeface="Fira Code" panose="020F0502020204030204" pitchFamily="49" charset="0"/>
              </a:rPr>
              <a:t>&lt;&lt;</a:t>
            </a:r>
            <a:r>
              <a:rPr lang="en-IN" sz="1000" b="0" dirty="0">
                <a:solidFill>
                  <a:srgbClr val="D5CED9"/>
                </a:solidFill>
                <a:effectLst/>
                <a:latin typeface="Fira Code" panose="020F0502020204030204" pitchFamily="49" charset="0"/>
              </a:rPr>
              <a:t> </a:t>
            </a:r>
            <a:r>
              <a:rPr lang="en-IN" sz="1000" b="0" dirty="0">
                <a:solidFill>
                  <a:srgbClr val="EE5D43"/>
                </a:solidFill>
                <a:effectLst/>
                <a:latin typeface="Fira Code" panose="020F0502020204030204" pitchFamily="49" charset="0"/>
              </a:rPr>
              <a:t>&lt;</a:t>
            </a:r>
            <a:r>
              <a:rPr lang="en-IN" sz="1000" b="0" dirty="0">
                <a:solidFill>
                  <a:srgbClr val="F39C12"/>
                </a:solidFill>
                <a:effectLst/>
                <a:latin typeface="Fira Code" panose="020F0502020204030204" pitchFamily="49" charset="0"/>
              </a:rPr>
              <a:t>1</a:t>
            </a:r>
            <a:r>
              <a:rPr lang="en-IN" sz="1000" b="0" dirty="0">
                <a:solidFill>
                  <a:srgbClr val="D5CED9"/>
                </a:solidFill>
                <a:effectLst/>
                <a:latin typeface="Fira Code" panose="020F0502020204030204" pitchFamily="49" charset="0"/>
              </a:rPr>
              <a:t>,</a:t>
            </a:r>
            <a:r>
              <a:rPr lang="en-IN" sz="1000" b="0" dirty="0">
                <a:solidFill>
                  <a:srgbClr val="F39C12"/>
                </a:solidFill>
                <a:effectLst/>
                <a:latin typeface="Fira Code" panose="020F0502020204030204" pitchFamily="49" charset="0"/>
              </a:rPr>
              <a:t>10</a:t>
            </a:r>
            <a:r>
              <a:rPr lang="en-IN" sz="1000" b="0" dirty="0">
                <a:solidFill>
                  <a:srgbClr val="EE5D43"/>
                </a:solidFill>
                <a:effectLst/>
                <a:latin typeface="Fira Code" panose="020F0502020204030204" pitchFamily="49" charset="0"/>
              </a:rPr>
              <a:t>&gt;&gt;</a:t>
            </a:r>
            <a:r>
              <a:rPr lang="en-IN" sz="1000" b="0" dirty="0">
                <a:solidFill>
                  <a:srgbClr val="D5CED9"/>
                </a:solidFill>
                <a:effectLst/>
                <a:latin typeface="Fira Code" panose="020F0502020204030204" pitchFamily="49" charset="0"/>
              </a:rPr>
              <a:t> </a:t>
            </a:r>
            <a:r>
              <a:rPr lang="en-IN" sz="1000" b="0" dirty="0">
                <a:solidFill>
                  <a:srgbClr val="EE5D43"/>
                </a:solidFill>
                <a:effectLst/>
                <a:latin typeface="Fira Code" panose="020F0502020204030204" pitchFamily="49" charset="0"/>
              </a:rPr>
              <a:t>&gt;</a:t>
            </a:r>
            <a:r>
              <a:rPr lang="en-IN" sz="1000" b="0" dirty="0">
                <a:solidFill>
                  <a:srgbClr val="D5CED9"/>
                </a:solidFill>
                <a:effectLst/>
                <a:latin typeface="Fira Code" panose="020F0502020204030204" pitchFamily="49" charset="0"/>
              </a:rPr>
              <a:t> ();</a:t>
            </a:r>
            <a:r>
              <a:rPr lang="en-IN" sz="1000" b="0" dirty="0">
                <a:solidFill>
                  <a:srgbClr val="A0A1A7"/>
                </a:solidFill>
                <a:effectLst/>
                <a:latin typeface="Fira Code" panose="020F0502020204030204" pitchFamily="49" charset="0"/>
              </a:rPr>
              <a:t> // async call</a:t>
            </a:r>
            <a:endParaRPr lang="en-IN" sz="1000" b="0" dirty="0">
              <a:solidFill>
                <a:srgbClr val="D5CED9"/>
              </a:solidFill>
              <a:effectLst/>
              <a:latin typeface="Fira Code" panose="020F0502020204030204" pitchFamily="49" charset="0"/>
            </a:endParaRPr>
          </a:p>
          <a:p>
            <a:r>
              <a:rPr lang="en-IN" sz="1000" b="0" dirty="0">
                <a:solidFill>
                  <a:srgbClr val="D5CED9"/>
                </a:solidFill>
                <a:effectLst/>
                <a:latin typeface="Fira Code" panose="020F0502020204030204" pitchFamily="49" charset="0"/>
              </a:rPr>
              <a:t>    </a:t>
            </a:r>
            <a:r>
              <a:rPr lang="en-IN" sz="1000" b="0" dirty="0" err="1">
                <a:solidFill>
                  <a:srgbClr val="FFE66D"/>
                </a:solidFill>
                <a:effectLst/>
                <a:latin typeface="Fira Code" panose="020F0502020204030204" pitchFamily="49" charset="0"/>
              </a:rPr>
              <a:t>printf</a:t>
            </a:r>
            <a:r>
              <a:rPr lang="en-IN" sz="1000" b="0" dirty="0">
                <a:solidFill>
                  <a:srgbClr val="D5CED9"/>
                </a:solidFill>
                <a:effectLst/>
                <a:latin typeface="Fira Code" panose="020F0502020204030204" pitchFamily="49" charset="0"/>
              </a:rPr>
              <a:t>(</a:t>
            </a:r>
            <a:r>
              <a:rPr lang="en-IN" sz="1000" b="0" dirty="0">
                <a:solidFill>
                  <a:srgbClr val="96E072"/>
                </a:solidFill>
                <a:effectLst/>
                <a:latin typeface="Fira Code" panose="020F0502020204030204" pitchFamily="49" charset="0"/>
              </a:rPr>
              <a:t>"Hello from CPU </a:t>
            </a:r>
            <a:r>
              <a:rPr lang="en-IN" sz="1000" b="0" dirty="0">
                <a:solidFill>
                  <a:srgbClr val="EE5D43"/>
                </a:solidFill>
                <a:effectLst/>
                <a:latin typeface="Fira Code" panose="020F0502020204030204" pitchFamily="49" charset="0"/>
              </a:rPr>
              <a:t>\n</a:t>
            </a:r>
            <a:r>
              <a:rPr lang="en-IN" sz="1000" b="0" dirty="0">
                <a:solidFill>
                  <a:srgbClr val="96E072"/>
                </a:solidFill>
                <a:effectLst/>
                <a:latin typeface="Fira Code" panose="020F0502020204030204" pitchFamily="49" charset="0"/>
              </a:rPr>
              <a:t>"</a:t>
            </a:r>
            <a:r>
              <a:rPr lang="en-IN" sz="1000" b="0" dirty="0">
                <a:solidFill>
                  <a:srgbClr val="D5CED9"/>
                </a:solidFill>
                <a:effectLst/>
                <a:latin typeface="Fira Code" panose="020F0502020204030204" pitchFamily="49" charset="0"/>
              </a:rPr>
              <a:t>);</a:t>
            </a:r>
          </a:p>
          <a:p>
            <a:r>
              <a:rPr lang="en-IN" sz="1000" b="0" dirty="0">
                <a:solidFill>
                  <a:srgbClr val="D5CED9"/>
                </a:solidFill>
                <a:effectLst/>
                <a:latin typeface="Fira Code" panose="020F0502020204030204" pitchFamily="49" charset="0"/>
              </a:rPr>
              <a:t>    </a:t>
            </a:r>
            <a:r>
              <a:rPr lang="en-IN" sz="1000" b="0" dirty="0" err="1">
                <a:solidFill>
                  <a:srgbClr val="FFE66D"/>
                </a:solidFill>
                <a:effectLst/>
                <a:latin typeface="Fira Code" panose="020F0502020204030204" pitchFamily="49" charset="0"/>
              </a:rPr>
              <a:t>cudaDeviceSynchronize</a:t>
            </a:r>
            <a:r>
              <a:rPr lang="en-IN" sz="1000" b="0" dirty="0">
                <a:solidFill>
                  <a:srgbClr val="D5CED9"/>
                </a:solidFill>
                <a:effectLst/>
                <a:latin typeface="Fira Code" panose="020F0502020204030204" pitchFamily="49" charset="0"/>
              </a:rPr>
              <a:t>();</a:t>
            </a:r>
          </a:p>
          <a:p>
            <a:r>
              <a:rPr lang="en-IN" sz="1000" b="0" dirty="0">
                <a:solidFill>
                  <a:srgbClr val="D5CED9"/>
                </a:solidFill>
                <a:effectLst/>
                <a:latin typeface="Fira Code" panose="020F0502020204030204" pitchFamily="49" charset="0"/>
              </a:rPr>
              <a:t>    </a:t>
            </a:r>
            <a:r>
              <a:rPr lang="en-IN" sz="1000" b="0" dirty="0" err="1">
                <a:solidFill>
                  <a:srgbClr val="FFE66D"/>
                </a:solidFill>
                <a:effectLst/>
                <a:latin typeface="Fira Code" panose="020F0502020204030204" pitchFamily="49" charset="0"/>
              </a:rPr>
              <a:t>cudaDeviceReset</a:t>
            </a:r>
            <a:r>
              <a:rPr lang="en-IN" sz="1000" b="0" dirty="0">
                <a:solidFill>
                  <a:srgbClr val="D5CED9"/>
                </a:solidFill>
                <a:effectLst/>
                <a:latin typeface="Fira Code" panose="020F0502020204030204" pitchFamily="49" charset="0"/>
              </a:rPr>
              <a:t>();</a:t>
            </a:r>
          </a:p>
          <a:p>
            <a:r>
              <a:rPr lang="en-IN" sz="1000" b="0" dirty="0">
                <a:solidFill>
                  <a:srgbClr val="D5CED9"/>
                </a:solidFill>
                <a:effectLst/>
                <a:latin typeface="Fira Code" panose="020F0502020204030204" pitchFamily="49" charset="0"/>
              </a:rPr>
              <a:t>    </a:t>
            </a:r>
            <a:r>
              <a:rPr lang="en-IN" sz="1000" b="0" dirty="0">
                <a:solidFill>
                  <a:srgbClr val="C74DED"/>
                </a:solidFill>
                <a:effectLst/>
                <a:latin typeface="Fira Code" panose="020F0502020204030204" pitchFamily="49" charset="0"/>
              </a:rPr>
              <a:t>return</a:t>
            </a:r>
            <a:r>
              <a:rPr lang="en-IN" sz="1000" b="0" dirty="0">
                <a:solidFill>
                  <a:srgbClr val="D5CED9"/>
                </a:solidFill>
                <a:effectLst/>
                <a:latin typeface="Fira Code" panose="020F0502020204030204" pitchFamily="49" charset="0"/>
              </a:rPr>
              <a:t> </a:t>
            </a:r>
            <a:r>
              <a:rPr lang="en-IN" sz="1000" b="0" dirty="0">
                <a:solidFill>
                  <a:srgbClr val="F39C12"/>
                </a:solidFill>
                <a:effectLst/>
                <a:latin typeface="Fira Code" panose="020F0502020204030204" pitchFamily="49" charset="0"/>
              </a:rPr>
              <a:t>0</a:t>
            </a:r>
            <a:r>
              <a:rPr lang="en-IN" sz="1000" b="0" dirty="0">
                <a:solidFill>
                  <a:srgbClr val="D5CED9"/>
                </a:solidFill>
                <a:effectLst/>
                <a:latin typeface="Fira Code" panose="020F0502020204030204" pitchFamily="49" charset="0"/>
              </a:rPr>
              <a:t>;</a:t>
            </a:r>
          </a:p>
          <a:p>
            <a:r>
              <a:rPr lang="en-IN" sz="1000" b="0" dirty="0">
                <a:solidFill>
                  <a:srgbClr val="D5CED9"/>
                </a:solidFill>
                <a:effectLst/>
                <a:latin typeface="Fira Code" panose="020F0502020204030204" pitchFamily="49" charset="0"/>
              </a:rPr>
              <a:t>}</a:t>
            </a:r>
          </a:p>
        </p:txBody>
      </p:sp>
      <p:sp>
        <p:nvSpPr>
          <p:cNvPr id="9" name="TextBox 8">
            <a:extLst>
              <a:ext uri="{FF2B5EF4-FFF2-40B4-BE49-F238E27FC236}">
                <a16:creationId xmlns:a16="http://schemas.microsoft.com/office/drawing/2014/main" id="{F6167152-1ABD-A280-6C8C-50F424995D16}"/>
              </a:ext>
            </a:extLst>
          </p:cNvPr>
          <p:cNvSpPr txBox="1"/>
          <p:nvPr/>
        </p:nvSpPr>
        <p:spPr>
          <a:xfrm>
            <a:off x="5656007" y="2389834"/>
            <a:ext cx="5358088" cy="246221"/>
          </a:xfrm>
          <a:prstGeom prst="rect">
            <a:avLst/>
          </a:prstGeom>
          <a:noFill/>
        </p:spPr>
        <p:txBody>
          <a:bodyPr wrap="square">
            <a:spAutoFit/>
          </a:bodyPr>
          <a:lstStyle/>
          <a:p>
            <a:r>
              <a:rPr lang="en-IN" sz="1000" b="0" dirty="0" err="1">
                <a:solidFill>
                  <a:srgbClr val="FFE66D"/>
                </a:solidFill>
                <a:effectLst/>
                <a:latin typeface="Fira Code" panose="020B0809050000020004" pitchFamily="49" charset="0"/>
              </a:rPr>
              <a:t>Kernel_name</a:t>
            </a:r>
            <a:r>
              <a:rPr lang="en-IN" sz="1000" b="0" dirty="0">
                <a:solidFill>
                  <a:srgbClr val="EE5D43"/>
                </a:solidFill>
                <a:effectLst/>
                <a:latin typeface="Fira Code" panose="020B0809050000020004" pitchFamily="49" charset="0"/>
              </a:rPr>
              <a:t>&lt;&lt;</a:t>
            </a:r>
            <a:r>
              <a:rPr lang="en-IN" sz="1000" b="0" dirty="0">
                <a:solidFill>
                  <a:srgbClr val="D5CED9"/>
                </a:solidFill>
                <a:effectLst/>
                <a:latin typeface="Fira Code" panose="020B0809050000020004" pitchFamily="49" charset="0"/>
              </a:rPr>
              <a:t> </a:t>
            </a:r>
            <a:r>
              <a:rPr lang="en-IN" sz="1000" b="0" dirty="0">
                <a:solidFill>
                  <a:srgbClr val="EE5D43"/>
                </a:solidFill>
                <a:effectLst/>
                <a:latin typeface="Fira Code" panose="020B0809050000020004" pitchFamily="49" charset="0"/>
              </a:rPr>
              <a:t>&lt;</a:t>
            </a:r>
            <a:r>
              <a:rPr lang="en-IN" sz="1000" dirty="0" err="1">
                <a:solidFill>
                  <a:srgbClr val="F39C12"/>
                </a:solidFill>
                <a:latin typeface="Fira Code" panose="020B0809050000020004" pitchFamily="49" charset="0"/>
              </a:rPr>
              <a:t>number_of_blocks</a:t>
            </a:r>
            <a:r>
              <a:rPr lang="en-IN" sz="1000" b="0" dirty="0" err="1">
                <a:solidFill>
                  <a:srgbClr val="D5CED9"/>
                </a:solidFill>
                <a:effectLst/>
                <a:latin typeface="Fira Code" panose="020B0809050000020004" pitchFamily="49" charset="0"/>
              </a:rPr>
              <a:t>,</a:t>
            </a:r>
            <a:r>
              <a:rPr lang="en-IN" sz="1000" b="0" dirty="0" err="1">
                <a:solidFill>
                  <a:srgbClr val="F39C12"/>
                </a:solidFill>
                <a:effectLst/>
                <a:latin typeface="Fira Code" panose="020B0809050000020004" pitchFamily="49" charset="0"/>
              </a:rPr>
              <a:t>thread_per_block</a:t>
            </a:r>
            <a:r>
              <a:rPr lang="en-IN" sz="1000" b="0" dirty="0">
                <a:solidFill>
                  <a:srgbClr val="EE5D43"/>
                </a:solidFill>
                <a:effectLst/>
                <a:latin typeface="Fira Code" panose="020B0809050000020004" pitchFamily="49" charset="0"/>
              </a:rPr>
              <a:t>&gt;&gt;</a:t>
            </a:r>
            <a:r>
              <a:rPr lang="en-IN" sz="1000" b="0" dirty="0">
                <a:solidFill>
                  <a:srgbClr val="D5CED9"/>
                </a:solidFill>
                <a:effectLst/>
                <a:latin typeface="Fira Code" panose="020B0809050000020004" pitchFamily="49" charset="0"/>
              </a:rPr>
              <a:t> </a:t>
            </a:r>
            <a:r>
              <a:rPr lang="en-IN" sz="1000" b="0" dirty="0">
                <a:solidFill>
                  <a:srgbClr val="EE5D43"/>
                </a:solidFill>
                <a:effectLst/>
                <a:latin typeface="Fira Code" panose="020B0809050000020004" pitchFamily="49" charset="0"/>
              </a:rPr>
              <a:t>&gt;</a:t>
            </a:r>
            <a:r>
              <a:rPr lang="en-IN" sz="1000" b="0" dirty="0">
                <a:solidFill>
                  <a:srgbClr val="D5CED9"/>
                </a:solidFill>
                <a:effectLst/>
                <a:latin typeface="Fira Code" panose="020B0809050000020004" pitchFamily="49" charset="0"/>
              </a:rPr>
              <a:t> ()</a:t>
            </a:r>
          </a:p>
        </p:txBody>
      </p:sp>
      <p:sp>
        <p:nvSpPr>
          <p:cNvPr id="11" name="TextBox 10">
            <a:extLst>
              <a:ext uri="{FF2B5EF4-FFF2-40B4-BE49-F238E27FC236}">
                <a16:creationId xmlns:a16="http://schemas.microsoft.com/office/drawing/2014/main" id="{561B1CE0-11ED-7F59-06C2-E712EAE4C4C6}"/>
              </a:ext>
            </a:extLst>
          </p:cNvPr>
          <p:cNvSpPr txBox="1"/>
          <p:nvPr/>
        </p:nvSpPr>
        <p:spPr>
          <a:xfrm>
            <a:off x="5445104" y="3429000"/>
            <a:ext cx="6206122" cy="2308324"/>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B292FF"/>
                </a:solidFill>
                <a:latin typeface="Fira Code" panose="020B0809050000020004" pitchFamily="49" charset="0"/>
                <a:ea typeface="Fira Code" panose="020B0809050000020004" pitchFamily="49" charset="0"/>
                <a:cs typeface="Fira Code" panose="020B0809050000020004" pitchFamily="49" charset="0"/>
              </a:rPr>
              <a:t>`Dg` </a:t>
            </a:r>
            <a:r>
              <a:rPr lang="en-US" sz="1200" dirty="0">
                <a:solidFill>
                  <a:srgbClr val="FFFFFF"/>
                </a:solidFill>
                <a:latin typeface="Fira Code" panose="020B0809050000020004" pitchFamily="49" charset="0"/>
                <a:ea typeface="Fira Code" panose="020B0809050000020004" pitchFamily="49" charset="0"/>
                <a:cs typeface="Fira Code" panose="020B0809050000020004" pitchFamily="49" charset="0"/>
              </a:rPr>
              <a:t>is of type </a:t>
            </a:r>
            <a:r>
              <a:rPr lang="en-US" sz="1200" dirty="0">
                <a:solidFill>
                  <a:srgbClr val="00A4A6"/>
                </a:solidFill>
                <a:latin typeface="Fira Code" panose="020B0809050000020004" pitchFamily="49" charset="0"/>
                <a:ea typeface="Fira Code" panose="020B0809050000020004" pitchFamily="49" charset="0"/>
                <a:cs typeface="Fira Code" panose="020B0809050000020004" pitchFamily="49" charset="0"/>
              </a:rPr>
              <a:t>`dim3`</a:t>
            </a:r>
            <a:r>
              <a:rPr lang="en-US" sz="1200" dirty="0">
                <a:solidFill>
                  <a:srgbClr val="FFFFFF"/>
                </a:solidFill>
                <a:latin typeface="Fira Code" panose="020B0809050000020004" pitchFamily="49" charset="0"/>
                <a:ea typeface="Fira Code" panose="020B0809050000020004" pitchFamily="49" charset="0"/>
                <a:cs typeface="Fira Code" panose="020B0809050000020004" pitchFamily="49" charset="0"/>
              </a:rPr>
              <a:t> and specifies the dimensions and size of the grid</a:t>
            </a:r>
          </a:p>
          <a:p>
            <a:pPr marL="171450" indent="-171450">
              <a:buFont typeface="Arial" panose="020B0604020202020204" pitchFamily="34" charset="0"/>
              <a:buChar char="•"/>
            </a:pPr>
            <a:r>
              <a:rPr lang="en-US" sz="1200" dirty="0">
                <a:solidFill>
                  <a:srgbClr val="B292FF"/>
                </a:solidFill>
                <a:latin typeface="Fira Code" panose="020B0809050000020004" pitchFamily="49" charset="0"/>
                <a:ea typeface="Fira Code" panose="020B0809050000020004" pitchFamily="49" charset="0"/>
                <a:cs typeface="Fira Code" panose="020B0809050000020004" pitchFamily="49" charset="0"/>
              </a:rPr>
              <a:t>`Db` </a:t>
            </a:r>
            <a:r>
              <a:rPr lang="en-US" sz="1200" dirty="0">
                <a:solidFill>
                  <a:srgbClr val="FFFFFF"/>
                </a:solidFill>
                <a:latin typeface="Fira Code" panose="020B0809050000020004" pitchFamily="49" charset="0"/>
                <a:ea typeface="Fira Code" panose="020B0809050000020004" pitchFamily="49" charset="0"/>
                <a:cs typeface="Fira Code" panose="020B0809050000020004" pitchFamily="49" charset="0"/>
              </a:rPr>
              <a:t>is of type </a:t>
            </a:r>
            <a:r>
              <a:rPr lang="en-US" sz="1200" dirty="0">
                <a:solidFill>
                  <a:srgbClr val="00A4A6"/>
                </a:solidFill>
                <a:latin typeface="Fira Code" panose="020B0809050000020004" pitchFamily="49" charset="0"/>
                <a:ea typeface="Fira Code" panose="020B0809050000020004" pitchFamily="49" charset="0"/>
                <a:cs typeface="Fira Code" panose="020B0809050000020004" pitchFamily="49" charset="0"/>
              </a:rPr>
              <a:t>`dim3` </a:t>
            </a:r>
            <a:r>
              <a:rPr lang="en-US" sz="1200" dirty="0">
                <a:solidFill>
                  <a:srgbClr val="FFFFFF"/>
                </a:solidFill>
                <a:latin typeface="Fira Code" panose="020B0809050000020004" pitchFamily="49" charset="0"/>
                <a:ea typeface="Fira Code" panose="020B0809050000020004" pitchFamily="49" charset="0"/>
                <a:cs typeface="Fira Code" panose="020B0809050000020004" pitchFamily="49" charset="0"/>
              </a:rPr>
              <a:t>and specifies the dimensions and size of each thread block</a:t>
            </a:r>
          </a:p>
          <a:p>
            <a:pPr marL="171450" indent="-171450">
              <a:buFont typeface="Arial" panose="020B0604020202020204" pitchFamily="34" charset="0"/>
              <a:buChar char="•"/>
            </a:pPr>
            <a:r>
              <a:rPr lang="en-US" sz="1200" dirty="0">
                <a:solidFill>
                  <a:srgbClr val="B292FF"/>
                </a:solidFill>
                <a:latin typeface="Fira Code" panose="020B0809050000020004" pitchFamily="49" charset="0"/>
                <a:ea typeface="Fira Code" panose="020B0809050000020004" pitchFamily="49" charset="0"/>
                <a:cs typeface="Fira Code" panose="020B0809050000020004" pitchFamily="49" charset="0"/>
              </a:rPr>
              <a:t>`Ns` </a:t>
            </a:r>
            <a:r>
              <a:rPr lang="en-US" sz="1200" dirty="0">
                <a:solidFill>
                  <a:srgbClr val="FFFFFF"/>
                </a:solidFill>
                <a:latin typeface="Fira Code" panose="020B0809050000020004" pitchFamily="49" charset="0"/>
                <a:ea typeface="Fira Code" panose="020B0809050000020004" pitchFamily="49" charset="0"/>
                <a:cs typeface="Fira Code" panose="020B0809050000020004" pitchFamily="49" charset="0"/>
              </a:rPr>
              <a:t>is of type </a:t>
            </a:r>
            <a:r>
              <a:rPr lang="en-US" sz="1200" dirty="0">
                <a:solidFill>
                  <a:srgbClr val="B292FF"/>
                </a:solidFill>
                <a:latin typeface="Fira Code" panose="020B0809050000020004" pitchFamily="49" charset="0"/>
                <a:ea typeface="Fira Code" panose="020B0809050000020004" pitchFamily="49" charset="0"/>
                <a:cs typeface="Fira Code" panose="020B0809050000020004" pitchFamily="49" charset="0"/>
              </a:rPr>
              <a:t>`</a:t>
            </a:r>
            <a:r>
              <a:rPr lang="en-US" sz="1200" dirty="0" err="1">
                <a:solidFill>
                  <a:srgbClr val="B292FF"/>
                </a:solidFill>
                <a:latin typeface="Fira Code" panose="020B0809050000020004" pitchFamily="49" charset="0"/>
                <a:ea typeface="Fira Code" panose="020B0809050000020004" pitchFamily="49" charset="0"/>
                <a:cs typeface="Fira Code" panose="020B0809050000020004" pitchFamily="49" charset="0"/>
              </a:rPr>
              <a:t>size_t</a:t>
            </a:r>
            <a:r>
              <a:rPr lang="en-US" sz="1200" dirty="0">
                <a:solidFill>
                  <a:srgbClr val="B292FF"/>
                </a:solidFill>
                <a:latin typeface="Fira Code" panose="020B0809050000020004" pitchFamily="49" charset="0"/>
                <a:ea typeface="Fira Code" panose="020B0809050000020004" pitchFamily="49" charset="0"/>
                <a:cs typeface="Fira Code" panose="020B0809050000020004" pitchFamily="49" charset="0"/>
              </a:rPr>
              <a:t>` </a:t>
            </a:r>
            <a:r>
              <a:rPr lang="en-US" sz="1200" dirty="0">
                <a:solidFill>
                  <a:srgbClr val="FFFFFF"/>
                </a:solidFill>
                <a:latin typeface="Fira Code" panose="020B0809050000020004" pitchFamily="49" charset="0"/>
                <a:ea typeface="Fira Code" panose="020B0809050000020004" pitchFamily="49" charset="0"/>
                <a:cs typeface="Fira Code" panose="020B0809050000020004" pitchFamily="49" charset="0"/>
              </a:rPr>
              <a:t>and specifies the number of bytes of shared memory that is dynamically allocated per thread block for this call in addition to statically allocated memory. `Ns` is an optional argument that defaults to 0.</a:t>
            </a:r>
          </a:p>
          <a:p>
            <a:pPr marL="171450" indent="-171450">
              <a:buFont typeface="Arial" panose="020B0604020202020204" pitchFamily="34" charset="0"/>
              <a:buChar char="•"/>
            </a:pPr>
            <a:r>
              <a:rPr lang="en-US" sz="1200" dirty="0">
                <a:solidFill>
                  <a:srgbClr val="B292FF"/>
                </a:solidFill>
                <a:latin typeface="Fira Code" panose="020B0809050000020004" pitchFamily="49" charset="0"/>
                <a:ea typeface="Fira Code" panose="020B0809050000020004" pitchFamily="49" charset="0"/>
                <a:cs typeface="Fira Code" panose="020B0809050000020004" pitchFamily="49" charset="0"/>
              </a:rPr>
              <a:t>`S` </a:t>
            </a:r>
            <a:r>
              <a:rPr lang="en-US" sz="1200" dirty="0">
                <a:solidFill>
                  <a:srgbClr val="FFFFFF"/>
                </a:solidFill>
                <a:latin typeface="Fira Code" panose="020B0809050000020004" pitchFamily="49" charset="0"/>
                <a:ea typeface="Fira Code" panose="020B0809050000020004" pitchFamily="49" charset="0"/>
                <a:cs typeface="Fira Code" panose="020B0809050000020004" pitchFamily="49" charset="0"/>
              </a:rPr>
              <a:t>is of type </a:t>
            </a:r>
            <a:r>
              <a:rPr lang="en-US" sz="1200" dirty="0">
                <a:solidFill>
                  <a:srgbClr val="B292FF"/>
                </a:solidFill>
                <a:latin typeface="Fira Code" panose="020B0809050000020004" pitchFamily="49" charset="0"/>
                <a:ea typeface="Fira Code" panose="020B0809050000020004" pitchFamily="49" charset="0"/>
                <a:cs typeface="Fira Code" panose="020B0809050000020004" pitchFamily="49" charset="0"/>
              </a:rPr>
              <a:t>`</a:t>
            </a:r>
            <a:r>
              <a:rPr lang="en-US" sz="1200" dirty="0" err="1">
                <a:solidFill>
                  <a:srgbClr val="B292FF"/>
                </a:solidFill>
                <a:latin typeface="Fira Code" panose="020B0809050000020004" pitchFamily="49" charset="0"/>
                <a:ea typeface="Fira Code" panose="020B0809050000020004" pitchFamily="49" charset="0"/>
                <a:cs typeface="Fira Code" panose="020B0809050000020004" pitchFamily="49" charset="0"/>
              </a:rPr>
              <a:t>cudaStream_t</a:t>
            </a:r>
            <a:r>
              <a:rPr lang="en-US" sz="1200" dirty="0">
                <a:solidFill>
                  <a:srgbClr val="B292FF"/>
                </a:solidFill>
                <a:latin typeface="Fira Code" panose="020B0809050000020004" pitchFamily="49" charset="0"/>
                <a:ea typeface="Fira Code" panose="020B0809050000020004" pitchFamily="49" charset="0"/>
                <a:cs typeface="Fira Code" panose="020B0809050000020004" pitchFamily="49" charset="0"/>
              </a:rPr>
              <a:t>` </a:t>
            </a:r>
            <a:r>
              <a:rPr lang="en-US" sz="1200" dirty="0">
                <a:solidFill>
                  <a:srgbClr val="FFFFFF"/>
                </a:solidFill>
                <a:latin typeface="Fira Code" panose="020B0809050000020004" pitchFamily="49" charset="0"/>
                <a:ea typeface="Fira Code" panose="020B0809050000020004" pitchFamily="49" charset="0"/>
                <a:cs typeface="Fira Code" panose="020B0809050000020004" pitchFamily="49" charset="0"/>
              </a:rPr>
              <a:t>and specifies the stream associated with this call. The stream must have been allocated in the same grid where the call is being made. </a:t>
            </a:r>
            <a:r>
              <a:rPr lang="en-US" sz="1200" dirty="0">
                <a:solidFill>
                  <a:srgbClr val="B292FF"/>
                </a:solidFill>
                <a:latin typeface="Fira Code" panose="020B0809050000020004" pitchFamily="49" charset="0"/>
                <a:ea typeface="Fira Code" panose="020B0809050000020004" pitchFamily="49" charset="0"/>
                <a:cs typeface="Fira Code" panose="020B0809050000020004" pitchFamily="49" charset="0"/>
              </a:rPr>
              <a:t>`S`</a:t>
            </a:r>
            <a:r>
              <a:rPr lang="en-US" sz="1200" dirty="0">
                <a:solidFill>
                  <a:srgbClr val="FFFFFF"/>
                </a:solidFill>
                <a:latin typeface="Fira Code" panose="020B0809050000020004" pitchFamily="49" charset="0"/>
                <a:ea typeface="Fira Code" panose="020B0809050000020004" pitchFamily="49" charset="0"/>
                <a:cs typeface="Fira Code" panose="020B0809050000020004" pitchFamily="49" charset="0"/>
              </a:rPr>
              <a:t> is an optional argument that defaults to the NULL stream</a:t>
            </a:r>
            <a:endParaRPr lang="en-IN" sz="1200" dirty="0">
              <a:solidFill>
                <a:srgbClr val="FFFFFF"/>
              </a:solidFill>
              <a:latin typeface="Fira Code" panose="020B0809050000020004" pitchFamily="49" charset="0"/>
              <a:ea typeface="Fira Code" panose="020B0809050000020004" pitchFamily="49" charset="0"/>
              <a:cs typeface="Fira Code" panose="020B0809050000020004" pitchFamily="49" charset="0"/>
            </a:endParaRPr>
          </a:p>
        </p:txBody>
      </p:sp>
      <p:sp>
        <p:nvSpPr>
          <p:cNvPr id="13" name="TextBox 12">
            <a:extLst>
              <a:ext uri="{FF2B5EF4-FFF2-40B4-BE49-F238E27FC236}">
                <a16:creationId xmlns:a16="http://schemas.microsoft.com/office/drawing/2014/main" id="{1379F43C-11F3-D4AC-4689-158053B06D28}"/>
              </a:ext>
            </a:extLst>
          </p:cNvPr>
          <p:cNvSpPr txBox="1"/>
          <p:nvPr/>
        </p:nvSpPr>
        <p:spPr>
          <a:xfrm>
            <a:off x="5656007" y="2581653"/>
            <a:ext cx="5169309" cy="246221"/>
          </a:xfrm>
          <a:prstGeom prst="rect">
            <a:avLst/>
          </a:prstGeom>
          <a:noFill/>
        </p:spPr>
        <p:txBody>
          <a:bodyPr wrap="square">
            <a:spAutoFit/>
          </a:bodyPr>
          <a:lstStyle/>
          <a:p>
            <a:r>
              <a:rPr lang="en-IN" sz="1000" dirty="0" err="1">
                <a:solidFill>
                  <a:srgbClr val="FFFFFF"/>
                </a:solidFill>
                <a:latin typeface="Fira Code" panose="020B0809050000020004" pitchFamily="49" charset="0"/>
                <a:ea typeface="Fira Code" panose="020B0809050000020004" pitchFamily="49" charset="0"/>
                <a:cs typeface="Fira Code" panose="020B0809050000020004" pitchFamily="49" charset="0"/>
              </a:rPr>
              <a:t>kernel_name</a:t>
            </a:r>
            <a:r>
              <a:rPr lang="en-IN" sz="1000" dirty="0">
                <a:solidFill>
                  <a:srgbClr val="FFFFFF"/>
                </a:solidFill>
                <a:latin typeface="Fira Code" panose="020B0809050000020004" pitchFamily="49" charset="0"/>
                <a:ea typeface="Fira Code" panose="020B0809050000020004" pitchFamily="49" charset="0"/>
                <a:cs typeface="Fira Code" panose="020B0809050000020004" pitchFamily="49" charset="0"/>
              </a:rPr>
              <a:t>&lt;&lt; &lt; Dg, Db, Ns, S &gt;&gt; &gt;([kernel arguments]);</a:t>
            </a:r>
          </a:p>
        </p:txBody>
      </p:sp>
    </p:spTree>
    <p:extLst>
      <p:ext uri="{BB962C8B-B14F-4D97-AF65-F5344CB8AC3E}">
        <p14:creationId xmlns:p14="http://schemas.microsoft.com/office/powerpoint/2010/main" val="4121907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2F896-A615-041B-3308-3D159ADC75F1}"/>
              </a:ext>
            </a:extLst>
          </p:cNvPr>
          <p:cNvSpPr>
            <a:spLocks noGrp="1"/>
          </p:cNvSpPr>
          <p:nvPr>
            <p:ph type="title"/>
          </p:nvPr>
        </p:nvSpPr>
        <p:spPr/>
        <p:txBody>
          <a:bodyPr/>
          <a:lstStyle/>
          <a:p>
            <a:r>
              <a:rPr lang="en-US" dirty="0">
                <a:solidFill>
                  <a:srgbClr val="B292FF"/>
                </a:solidFill>
                <a:latin typeface="Fira Code" panose="020B0809050000020004" pitchFamily="49" charset="0"/>
                <a:ea typeface="Fira Code" panose="020B0809050000020004" pitchFamily="49" charset="0"/>
                <a:cs typeface="Fira Code" panose="020B0809050000020004" pitchFamily="49" charset="0"/>
              </a:rPr>
              <a:t>Grids and Blocks</a:t>
            </a:r>
            <a:endParaRPr lang="en-IN" dirty="0">
              <a:solidFill>
                <a:srgbClr val="B292FF"/>
              </a:solidFill>
              <a:latin typeface="Fira Code" panose="020B0809050000020004" pitchFamily="49" charset="0"/>
              <a:ea typeface="Fira Code" panose="020B0809050000020004" pitchFamily="49" charset="0"/>
              <a:cs typeface="Fira Code" panose="020B0809050000020004" pitchFamily="49" charset="0"/>
            </a:endParaRPr>
          </a:p>
        </p:txBody>
      </p:sp>
      <p:pic>
        <p:nvPicPr>
          <p:cNvPr id="37" name="Picture 36">
            <a:extLst>
              <a:ext uri="{FF2B5EF4-FFF2-40B4-BE49-F238E27FC236}">
                <a16:creationId xmlns:a16="http://schemas.microsoft.com/office/drawing/2014/main" id="{BBE3E5A3-EE5B-104F-0B46-840E9A0804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1469" y="183800"/>
            <a:ext cx="605135" cy="353809"/>
          </a:xfrm>
          <a:prstGeom prst="rect">
            <a:avLst/>
          </a:prstGeom>
        </p:spPr>
      </p:pic>
      <p:pic>
        <p:nvPicPr>
          <p:cNvPr id="38" name="Picture 37">
            <a:extLst>
              <a:ext uri="{FF2B5EF4-FFF2-40B4-BE49-F238E27FC236}">
                <a16:creationId xmlns:a16="http://schemas.microsoft.com/office/drawing/2014/main" id="{64B749E6-1C52-A25D-0247-C795426C00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7785" y="225414"/>
            <a:ext cx="789415" cy="279420"/>
          </a:xfrm>
          <a:prstGeom prst="rect">
            <a:avLst/>
          </a:prstGeom>
        </p:spPr>
      </p:pic>
      <p:sp>
        <p:nvSpPr>
          <p:cNvPr id="4" name="TextBox 3">
            <a:extLst>
              <a:ext uri="{FF2B5EF4-FFF2-40B4-BE49-F238E27FC236}">
                <a16:creationId xmlns:a16="http://schemas.microsoft.com/office/drawing/2014/main" id="{65F60765-5EFB-2E9E-8544-989DC056ED9A}"/>
              </a:ext>
            </a:extLst>
          </p:cNvPr>
          <p:cNvSpPr txBox="1"/>
          <p:nvPr/>
        </p:nvSpPr>
        <p:spPr>
          <a:xfrm>
            <a:off x="838199" y="1754085"/>
            <a:ext cx="10618347" cy="861774"/>
          </a:xfrm>
          <a:prstGeom prst="rect">
            <a:avLst/>
          </a:prstGeom>
          <a:noFill/>
        </p:spPr>
        <p:txBody>
          <a:bodyPr wrap="square">
            <a:spAutoFit/>
          </a:bodyPr>
          <a:lstStyle/>
          <a:p>
            <a:pPr marL="171450" indent="-171450">
              <a:buFont typeface="Arial" panose="020B0604020202020204" pitchFamily="34" charset="0"/>
              <a:buChar char="•"/>
            </a:pPr>
            <a:r>
              <a:rPr lang="en-IN" sz="1000" dirty="0">
                <a:solidFill>
                  <a:srgbClr val="FFFFFF"/>
                </a:solidFill>
                <a:latin typeface="Fira Code" panose="020B0809050000020004" pitchFamily="49" charset="0"/>
                <a:ea typeface="Fira Code" panose="020B0809050000020004" pitchFamily="49" charset="0"/>
                <a:cs typeface="Fira Code" panose="020B0809050000020004" pitchFamily="49" charset="0"/>
              </a:rPr>
              <a:t>Grid is the collection of all the threads launch for a kernel, in the above code we had 20 threads. A three dimensional view of the grid can be visualised using the Cartesian coordinate system.</a:t>
            </a:r>
          </a:p>
          <a:p>
            <a:endParaRPr lang="en-IN" sz="1000" dirty="0">
              <a:solidFill>
                <a:srgbClr val="FFFFFF"/>
              </a:solidFill>
              <a:latin typeface="Fira Code" panose="020B0809050000020004" pitchFamily="49" charset="0"/>
              <a:ea typeface="Fira Code" panose="020B0809050000020004" pitchFamily="49" charset="0"/>
              <a:cs typeface="Fira Code" panose="020B0809050000020004" pitchFamily="49" charset="0"/>
            </a:endParaRPr>
          </a:p>
          <a:p>
            <a:pPr marL="171450" indent="-171450">
              <a:buFont typeface="Arial" panose="020B0604020202020204" pitchFamily="34" charset="0"/>
              <a:buChar char="•"/>
            </a:pPr>
            <a:r>
              <a:rPr lang="en-US" sz="1000" dirty="0">
                <a:solidFill>
                  <a:srgbClr val="FFFFFF"/>
                </a:solidFill>
                <a:latin typeface="Fira Code" panose="020B0809050000020004" pitchFamily="49" charset="0"/>
                <a:ea typeface="Fira Code" panose="020B0809050000020004" pitchFamily="49" charset="0"/>
                <a:cs typeface="Fira Code" panose="020B0809050000020004" pitchFamily="49" charset="0"/>
              </a:rPr>
              <a:t>Threads in a grid is organized in to groups called thread blocks, these thread blokes allows the CUDA toolkit to </a:t>
            </a:r>
            <a:r>
              <a:rPr lang="en-US" sz="1000" dirty="0" err="1">
                <a:solidFill>
                  <a:srgbClr val="FFFFFF"/>
                </a:solidFill>
                <a:latin typeface="Fira Code" panose="020B0809050000020004" pitchFamily="49" charset="0"/>
                <a:ea typeface="Fira Code" panose="020B0809050000020004" pitchFamily="49" charset="0"/>
                <a:cs typeface="Fira Code" panose="020B0809050000020004" pitchFamily="49" charset="0"/>
              </a:rPr>
              <a:t>synchronise</a:t>
            </a:r>
            <a:r>
              <a:rPr lang="en-US" sz="1000" dirty="0">
                <a:solidFill>
                  <a:srgbClr val="FFFFFF"/>
                </a:solidFill>
                <a:latin typeface="Fira Code" panose="020B0809050000020004" pitchFamily="49" charset="0"/>
                <a:ea typeface="Fira Code" panose="020B0809050000020004" pitchFamily="49" charset="0"/>
                <a:cs typeface="Fira Code" panose="020B0809050000020004" pitchFamily="49" charset="0"/>
              </a:rPr>
              <a:t> and manage workload without heavy performance penalties.</a:t>
            </a:r>
            <a:endParaRPr lang="en-IN" sz="1000" dirty="0">
              <a:solidFill>
                <a:srgbClr val="FFFFFF"/>
              </a:solidFill>
              <a:latin typeface="Fira Code" panose="020B0809050000020004" pitchFamily="49" charset="0"/>
              <a:ea typeface="Fira Code" panose="020B0809050000020004" pitchFamily="49" charset="0"/>
              <a:cs typeface="Fira Code" panose="020B0809050000020004" pitchFamily="49" charset="0"/>
            </a:endParaRPr>
          </a:p>
        </p:txBody>
      </p:sp>
      <p:pic>
        <p:nvPicPr>
          <p:cNvPr id="11" name="Picture 10">
            <a:extLst>
              <a:ext uri="{FF2B5EF4-FFF2-40B4-BE49-F238E27FC236}">
                <a16:creationId xmlns:a16="http://schemas.microsoft.com/office/drawing/2014/main" id="{F4F72E7D-CD59-2B3F-58B4-9FEA8F17A7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4311" y="3691350"/>
            <a:ext cx="4485670" cy="2131313"/>
          </a:xfrm>
          <a:prstGeom prst="rect">
            <a:avLst/>
          </a:prstGeom>
        </p:spPr>
      </p:pic>
      <p:sp>
        <p:nvSpPr>
          <p:cNvPr id="13" name="TextBox 12">
            <a:extLst>
              <a:ext uri="{FF2B5EF4-FFF2-40B4-BE49-F238E27FC236}">
                <a16:creationId xmlns:a16="http://schemas.microsoft.com/office/drawing/2014/main" id="{3B2AA51A-E475-59D1-1FD0-47543FEFEDF5}"/>
              </a:ext>
            </a:extLst>
          </p:cNvPr>
          <p:cNvSpPr txBox="1"/>
          <p:nvPr/>
        </p:nvSpPr>
        <p:spPr>
          <a:xfrm>
            <a:off x="884904" y="3030494"/>
            <a:ext cx="10309474" cy="246221"/>
          </a:xfrm>
          <a:prstGeom prst="rect">
            <a:avLst/>
          </a:prstGeom>
          <a:noFill/>
        </p:spPr>
        <p:txBody>
          <a:bodyPr wrap="square">
            <a:spAutoFit/>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Kernel launch parameters tells the compiler on how much blocks exist and the number of threads per block.</a:t>
            </a:r>
          </a:p>
        </p:txBody>
      </p:sp>
    </p:spTree>
    <p:extLst>
      <p:ext uri="{BB962C8B-B14F-4D97-AF65-F5344CB8AC3E}">
        <p14:creationId xmlns:p14="http://schemas.microsoft.com/office/powerpoint/2010/main" val="2318218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5D8E7851-0DE2-3670-4855-A0B47549CEA9}"/>
              </a:ext>
            </a:extLst>
          </p:cNvPr>
          <p:cNvSpPr/>
          <p:nvPr/>
        </p:nvSpPr>
        <p:spPr>
          <a:xfrm>
            <a:off x="4678188" y="2944030"/>
            <a:ext cx="6182524" cy="1256562"/>
          </a:xfrm>
          <a:prstGeom prst="roundRect">
            <a:avLst/>
          </a:prstGeom>
          <a:solidFill>
            <a:srgbClr val="B29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3632F896-A615-041B-3308-3D159ADC75F1}"/>
              </a:ext>
            </a:extLst>
          </p:cNvPr>
          <p:cNvSpPr>
            <a:spLocks noGrp="1"/>
          </p:cNvSpPr>
          <p:nvPr>
            <p:ph type="title"/>
          </p:nvPr>
        </p:nvSpPr>
        <p:spPr/>
        <p:txBody>
          <a:bodyPr/>
          <a:lstStyle/>
          <a:p>
            <a:r>
              <a:rPr lang="en-US" dirty="0">
                <a:solidFill>
                  <a:srgbClr val="B292FF"/>
                </a:solidFill>
                <a:latin typeface="Fira Code" panose="020B0809050000020004" pitchFamily="49" charset="0"/>
                <a:ea typeface="Fira Code" panose="020B0809050000020004" pitchFamily="49" charset="0"/>
                <a:cs typeface="Fira Code" panose="020B0809050000020004" pitchFamily="49" charset="0"/>
              </a:rPr>
              <a:t>Kernel Launch Parameters</a:t>
            </a:r>
            <a:endParaRPr lang="en-IN" dirty="0">
              <a:solidFill>
                <a:srgbClr val="B292FF"/>
              </a:solidFill>
              <a:latin typeface="Fira Code" panose="020B0809050000020004" pitchFamily="49" charset="0"/>
              <a:ea typeface="Fira Code" panose="020B0809050000020004" pitchFamily="49" charset="0"/>
              <a:cs typeface="Fira Code" panose="020B0809050000020004" pitchFamily="49" charset="0"/>
            </a:endParaRPr>
          </a:p>
        </p:txBody>
      </p:sp>
      <p:pic>
        <p:nvPicPr>
          <p:cNvPr id="37" name="Picture 36">
            <a:extLst>
              <a:ext uri="{FF2B5EF4-FFF2-40B4-BE49-F238E27FC236}">
                <a16:creationId xmlns:a16="http://schemas.microsoft.com/office/drawing/2014/main" id="{BBE3E5A3-EE5B-104F-0B46-840E9A0804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1469" y="183800"/>
            <a:ext cx="605135" cy="353809"/>
          </a:xfrm>
          <a:prstGeom prst="rect">
            <a:avLst/>
          </a:prstGeom>
        </p:spPr>
      </p:pic>
      <p:pic>
        <p:nvPicPr>
          <p:cNvPr id="38" name="Picture 37">
            <a:extLst>
              <a:ext uri="{FF2B5EF4-FFF2-40B4-BE49-F238E27FC236}">
                <a16:creationId xmlns:a16="http://schemas.microsoft.com/office/drawing/2014/main" id="{64B749E6-1C52-A25D-0247-C795426C00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7785" y="225414"/>
            <a:ext cx="789415" cy="279420"/>
          </a:xfrm>
          <a:prstGeom prst="rect">
            <a:avLst/>
          </a:prstGeom>
        </p:spPr>
      </p:pic>
      <p:sp>
        <p:nvSpPr>
          <p:cNvPr id="6" name="TextBox 5">
            <a:extLst>
              <a:ext uri="{FF2B5EF4-FFF2-40B4-BE49-F238E27FC236}">
                <a16:creationId xmlns:a16="http://schemas.microsoft.com/office/drawing/2014/main" id="{953C1E76-333D-BCFB-D2A2-9D25ACEBA049}"/>
              </a:ext>
            </a:extLst>
          </p:cNvPr>
          <p:cNvSpPr txBox="1"/>
          <p:nvPr/>
        </p:nvSpPr>
        <p:spPr>
          <a:xfrm>
            <a:off x="5380211" y="3016530"/>
            <a:ext cx="5387585" cy="1138773"/>
          </a:xfrm>
          <a:prstGeom prst="rect">
            <a:avLst/>
          </a:prstGeom>
          <a:noFill/>
        </p:spPr>
        <p:txBody>
          <a:bodyPr wrap="square">
            <a:spAutoFit/>
          </a:bodyPr>
          <a:lstStyle/>
          <a:p>
            <a:r>
              <a:rPr lang="en-IN" dirty="0">
                <a:solidFill>
                  <a:srgbClr val="0A0A0A"/>
                </a:solidFill>
                <a:latin typeface="Fira Code" panose="020B0809050000020004" pitchFamily="49" charset="0"/>
                <a:ea typeface="Fira Code" panose="020B0809050000020004" pitchFamily="49" charset="0"/>
                <a:cs typeface="Fira Code" panose="020B0809050000020004" pitchFamily="49" charset="0"/>
              </a:rPr>
              <a:t>Limitations:</a:t>
            </a:r>
          </a:p>
          <a:p>
            <a:r>
              <a:rPr lang="en-IN" sz="1000" dirty="0">
                <a:solidFill>
                  <a:srgbClr val="0A0A0A"/>
                </a:solidFill>
                <a:latin typeface="Fira Code" panose="020B0809050000020004" pitchFamily="49" charset="0"/>
                <a:ea typeface="Fira Code" panose="020B0809050000020004" pitchFamily="49" charset="0"/>
                <a:cs typeface="Fira Code" panose="020B0809050000020004" pitchFamily="49" charset="0"/>
              </a:rPr>
              <a:t>For </a:t>
            </a:r>
            <a:r>
              <a:rPr lang="en-IN" sz="1000" dirty="0" err="1">
                <a:solidFill>
                  <a:srgbClr val="0A0A0A"/>
                </a:solidFill>
                <a:latin typeface="Fira Code" panose="020B0809050000020004" pitchFamily="49" charset="0"/>
                <a:ea typeface="Fira Code" panose="020B0809050000020004" pitchFamily="49" charset="0"/>
                <a:cs typeface="Fira Code" panose="020B0809050000020004" pitchFamily="49" charset="0"/>
              </a:rPr>
              <a:t>block_size</a:t>
            </a:r>
            <a:r>
              <a:rPr lang="en-IN" sz="1000" dirty="0">
                <a:solidFill>
                  <a:srgbClr val="0A0A0A"/>
                </a:solidFill>
                <a:latin typeface="Fira Code" panose="020B0809050000020004" pitchFamily="49" charset="0"/>
                <a:ea typeface="Fira Code" panose="020B0809050000020004" pitchFamily="49" charset="0"/>
                <a:cs typeface="Fira Code" panose="020B0809050000020004" pitchFamily="49" charset="0"/>
              </a:rPr>
              <a:t> is that we can maximum have 1024 for X and Y direction and 64 for the Z direction* Y* Z &lt;= 1024The limitation for the number of thread blocks in each dimension is that you can maximum have 2^32 - 1 in x direction, 65536 threads in other dimension. </a:t>
            </a:r>
          </a:p>
        </p:txBody>
      </p:sp>
      <p:pic>
        <p:nvPicPr>
          <p:cNvPr id="9" name="Graphic 8" descr="Warning">
            <a:extLst>
              <a:ext uri="{FF2B5EF4-FFF2-40B4-BE49-F238E27FC236}">
                <a16:creationId xmlns:a16="http://schemas.microsoft.com/office/drawing/2014/main" id="{09CC8CE6-AC18-5A49-8229-E0B70989EB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86438" y="3323648"/>
            <a:ext cx="469888" cy="469888"/>
          </a:xfrm>
          <a:prstGeom prst="rect">
            <a:avLst/>
          </a:prstGeom>
        </p:spPr>
      </p:pic>
      <p:sp>
        <p:nvSpPr>
          <p:cNvPr id="3" name="Rectangle 2">
            <a:extLst>
              <a:ext uri="{FF2B5EF4-FFF2-40B4-BE49-F238E27FC236}">
                <a16:creationId xmlns:a16="http://schemas.microsoft.com/office/drawing/2014/main" id="{CA771C92-6D74-7602-5A56-B30EF0122313}"/>
              </a:ext>
            </a:extLst>
          </p:cNvPr>
          <p:cNvSpPr/>
          <p:nvPr/>
        </p:nvSpPr>
        <p:spPr>
          <a:xfrm>
            <a:off x="835887" y="2982033"/>
            <a:ext cx="2476257" cy="424754"/>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83725E68-9713-A384-3C46-C99CB2621DD5}"/>
              </a:ext>
            </a:extLst>
          </p:cNvPr>
          <p:cNvSpPr txBox="1"/>
          <p:nvPr/>
        </p:nvSpPr>
        <p:spPr>
          <a:xfrm>
            <a:off x="954220" y="3091088"/>
            <a:ext cx="5169309" cy="246221"/>
          </a:xfrm>
          <a:prstGeom prst="rect">
            <a:avLst/>
          </a:prstGeom>
          <a:noFill/>
        </p:spPr>
        <p:txBody>
          <a:bodyPr wrap="square">
            <a:spAutoFit/>
          </a:bodyPr>
          <a:lstStyle/>
          <a:p>
            <a:r>
              <a:rPr lang="en-IN" sz="1000" dirty="0">
                <a:solidFill>
                  <a:srgbClr val="FFFFFF"/>
                </a:solidFill>
                <a:latin typeface="Fira Code" panose="020B0809050000020004" pitchFamily="49" charset="0"/>
                <a:ea typeface="Fira Code" panose="020B0809050000020004" pitchFamily="49" charset="0"/>
                <a:cs typeface="Fira Code" panose="020B0809050000020004" pitchFamily="49" charset="0"/>
              </a:rPr>
              <a:t>dim3 </a:t>
            </a:r>
            <a:r>
              <a:rPr lang="en-IN" sz="1000" dirty="0" err="1">
                <a:solidFill>
                  <a:srgbClr val="FFFFFF"/>
                </a:solidFill>
                <a:latin typeface="Fira Code" panose="020B0809050000020004" pitchFamily="49" charset="0"/>
                <a:ea typeface="Fira Code" panose="020B0809050000020004" pitchFamily="49" charset="0"/>
                <a:cs typeface="Fira Code" panose="020B0809050000020004" pitchFamily="49" charset="0"/>
              </a:rPr>
              <a:t>variable_name</a:t>
            </a:r>
            <a:r>
              <a:rPr lang="en-IN" sz="1000" dirty="0">
                <a:solidFill>
                  <a:srgbClr val="FFFFFF"/>
                </a:solidFill>
                <a:latin typeface="Fira Code" panose="020B0809050000020004" pitchFamily="49" charset="0"/>
                <a:ea typeface="Fira Code" panose="020B0809050000020004" pitchFamily="49" charset="0"/>
                <a:cs typeface="Fira Code" panose="020B0809050000020004" pitchFamily="49" charset="0"/>
              </a:rPr>
              <a:t>(X, Y, Z);</a:t>
            </a:r>
          </a:p>
        </p:txBody>
      </p:sp>
      <p:sp>
        <p:nvSpPr>
          <p:cNvPr id="12" name="TextBox 11">
            <a:extLst>
              <a:ext uri="{FF2B5EF4-FFF2-40B4-BE49-F238E27FC236}">
                <a16:creationId xmlns:a16="http://schemas.microsoft.com/office/drawing/2014/main" id="{C5EC26A5-E0FC-DB14-BCCE-5D1CC0763887}"/>
              </a:ext>
            </a:extLst>
          </p:cNvPr>
          <p:cNvSpPr txBox="1"/>
          <p:nvPr/>
        </p:nvSpPr>
        <p:spPr>
          <a:xfrm>
            <a:off x="838200" y="1894529"/>
            <a:ext cx="10672914" cy="707886"/>
          </a:xfrm>
          <a:prstGeom prst="rect">
            <a:avLst/>
          </a:prstGeom>
          <a:noFill/>
        </p:spPr>
        <p:txBody>
          <a:bodyPr wrap="square">
            <a:spAutoFit/>
          </a:bodyPr>
          <a:lstStyle/>
          <a:p>
            <a:pPr marL="171450" indent="-171450">
              <a:buFont typeface="Arial" panose="020B0604020202020204" pitchFamily="34" charset="0"/>
              <a:buChar char="•"/>
            </a:pPr>
            <a:r>
              <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The kernel launch takes four parameters but for now we will go ahead with two, now like how we did previously if we use integer we can specify only one dimension only. we use #dim3data type to declare a three dimensional variable.</a:t>
            </a:r>
          </a:p>
          <a:p>
            <a:endPar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endParaRPr>
          </a:p>
          <a:p>
            <a:pPr marL="171450" indent="-171450">
              <a:buFont typeface="Arial" panose="020B0604020202020204" pitchFamily="34" charset="0"/>
              <a:buChar char="•"/>
            </a:pPr>
            <a:r>
              <a:rPr lang="en-US" sz="1000" dirty="0">
                <a:solidFill>
                  <a:schemeClr val="bg1"/>
                </a:solidFill>
                <a:latin typeface="Fira Code" panose="020B0809050000020004" pitchFamily="49" charset="0"/>
                <a:ea typeface="Fira Code" panose="020B0809050000020004" pitchFamily="49" charset="0"/>
                <a:cs typeface="Fira Code" panose="020B0809050000020004" pitchFamily="49" charset="0"/>
              </a:rPr>
              <a:t>dim3 is a vector type which in 1 by default, to access the individual values use the below.</a:t>
            </a:r>
            <a:endParaRPr lang="en-IN" sz="1000" dirty="0">
              <a:solidFill>
                <a:schemeClr val="bg1"/>
              </a:solidFill>
              <a:latin typeface="Fira Code" panose="020B0809050000020004" pitchFamily="49" charset="0"/>
              <a:ea typeface="Fira Code" panose="020B0809050000020004" pitchFamily="49" charset="0"/>
              <a:cs typeface="Fira Code" panose="020B0809050000020004" pitchFamily="49" charset="0"/>
            </a:endParaRPr>
          </a:p>
        </p:txBody>
      </p:sp>
      <p:sp>
        <p:nvSpPr>
          <p:cNvPr id="13" name="Rectangle 12">
            <a:extLst>
              <a:ext uri="{FF2B5EF4-FFF2-40B4-BE49-F238E27FC236}">
                <a16:creationId xmlns:a16="http://schemas.microsoft.com/office/drawing/2014/main" id="{2AA78F66-A6FF-7150-62BF-6EDB3851D3FC}"/>
              </a:ext>
            </a:extLst>
          </p:cNvPr>
          <p:cNvSpPr/>
          <p:nvPr/>
        </p:nvSpPr>
        <p:spPr>
          <a:xfrm>
            <a:off x="835887" y="3572311"/>
            <a:ext cx="2476257" cy="586897"/>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TextBox 13">
            <a:extLst>
              <a:ext uri="{FF2B5EF4-FFF2-40B4-BE49-F238E27FC236}">
                <a16:creationId xmlns:a16="http://schemas.microsoft.com/office/drawing/2014/main" id="{B5B374CB-DC47-B004-AE0A-110788F5DD8E}"/>
              </a:ext>
            </a:extLst>
          </p:cNvPr>
          <p:cNvSpPr txBox="1"/>
          <p:nvPr/>
        </p:nvSpPr>
        <p:spPr>
          <a:xfrm>
            <a:off x="1005348" y="3605210"/>
            <a:ext cx="2144907" cy="553998"/>
          </a:xfrm>
          <a:prstGeom prst="rect">
            <a:avLst/>
          </a:prstGeom>
          <a:noFill/>
        </p:spPr>
        <p:txBody>
          <a:bodyPr wrap="square">
            <a:spAutoFit/>
          </a:bodyPr>
          <a:lstStyle/>
          <a:p>
            <a:r>
              <a:rPr lang="en-IN" sz="1000" dirty="0" err="1">
                <a:solidFill>
                  <a:srgbClr val="FFFFFF"/>
                </a:solidFill>
                <a:latin typeface="Fira Code" panose="020B0809050000020004" pitchFamily="49" charset="0"/>
                <a:ea typeface="Fira Code" panose="020B0809050000020004" pitchFamily="49" charset="0"/>
                <a:cs typeface="Fira Code" panose="020B0809050000020004" pitchFamily="49" charset="0"/>
              </a:rPr>
              <a:t>variable_name.x</a:t>
            </a:r>
            <a:endParaRPr lang="en-IN" sz="1000" dirty="0">
              <a:solidFill>
                <a:srgbClr val="FFFFFF"/>
              </a:solidFill>
              <a:latin typeface="Fira Code" panose="020B0809050000020004" pitchFamily="49" charset="0"/>
              <a:ea typeface="Fira Code" panose="020B0809050000020004" pitchFamily="49" charset="0"/>
              <a:cs typeface="Fira Code" panose="020B0809050000020004" pitchFamily="49" charset="0"/>
            </a:endParaRPr>
          </a:p>
          <a:p>
            <a:r>
              <a:rPr lang="en-IN" sz="1000" dirty="0" err="1">
                <a:solidFill>
                  <a:srgbClr val="FFFFFF"/>
                </a:solidFill>
                <a:latin typeface="Fira Code" panose="020B0809050000020004" pitchFamily="49" charset="0"/>
                <a:ea typeface="Fira Code" panose="020B0809050000020004" pitchFamily="49" charset="0"/>
                <a:cs typeface="Fira Code" panose="020B0809050000020004" pitchFamily="49" charset="0"/>
              </a:rPr>
              <a:t>variable_name.y</a:t>
            </a:r>
            <a:endParaRPr lang="en-IN" sz="1000" dirty="0">
              <a:solidFill>
                <a:srgbClr val="FFFFFF"/>
              </a:solidFill>
              <a:latin typeface="Fira Code" panose="020B0809050000020004" pitchFamily="49" charset="0"/>
              <a:ea typeface="Fira Code" panose="020B0809050000020004" pitchFamily="49" charset="0"/>
              <a:cs typeface="Fira Code" panose="020B0809050000020004" pitchFamily="49" charset="0"/>
            </a:endParaRPr>
          </a:p>
          <a:p>
            <a:r>
              <a:rPr lang="en-IN" sz="1000" dirty="0" err="1">
                <a:solidFill>
                  <a:srgbClr val="FFFFFF"/>
                </a:solidFill>
                <a:latin typeface="Fira Code" panose="020B0809050000020004" pitchFamily="49" charset="0"/>
                <a:ea typeface="Fira Code" panose="020B0809050000020004" pitchFamily="49" charset="0"/>
                <a:cs typeface="Fira Code" panose="020B0809050000020004" pitchFamily="49" charset="0"/>
              </a:rPr>
              <a:t>variable_name.z</a:t>
            </a:r>
            <a:endParaRPr lang="en-IN" sz="1000" dirty="0">
              <a:solidFill>
                <a:srgbClr val="FFFFFF"/>
              </a:solidFill>
              <a:latin typeface="Fira Code" panose="020B0809050000020004" pitchFamily="49" charset="0"/>
              <a:ea typeface="Fira Code" panose="020B0809050000020004" pitchFamily="49" charset="0"/>
              <a:cs typeface="Fira Code" panose="020B0809050000020004" pitchFamily="49" charset="0"/>
            </a:endParaRPr>
          </a:p>
        </p:txBody>
      </p:sp>
      <p:sp>
        <p:nvSpPr>
          <p:cNvPr id="16" name="TextBox 15">
            <a:extLst>
              <a:ext uri="{FF2B5EF4-FFF2-40B4-BE49-F238E27FC236}">
                <a16:creationId xmlns:a16="http://schemas.microsoft.com/office/drawing/2014/main" id="{9D4E34CE-3505-AA86-198E-BA37E8058364}"/>
              </a:ext>
            </a:extLst>
          </p:cNvPr>
          <p:cNvSpPr txBox="1"/>
          <p:nvPr/>
        </p:nvSpPr>
        <p:spPr>
          <a:xfrm>
            <a:off x="1037911" y="5212421"/>
            <a:ext cx="10059874" cy="600164"/>
          </a:xfrm>
          <a:prstGeom prst="rect">
            <a:avLst/>
          </a:prstGeom>
          <a:noFill/>
        </p:spPr>
        <p:txBody>
          <a:bodyPr wrap="square">
            <a:spAutoFit/>
          </a:bodyPr>
          <a:lstStyle/>
          <a:p>
            <a:r>
              <a:rPr lang="en-IN" sz="1100" dirty="0">
                <a:solidFill>
                  <a:srgbClr val="00A4A6"/>
                </a:solidFill>
                <a:latin typeface="Fira Code" panose="020B0809050000020004" pitchFamily="49" charset="0"/>
                <a:ea typeface="Fira Code" panose="020B0809050000020004" pitchFamily="49" charset="0"/>
                <a:cs typeface="Fira Code" panose="020B0809050000020004" pitchFamily="49" charset="0"/>
              </a:rPr>
              <a:t>Example: </a:t>
            </a:r>
            <a:r>
              <a:rPr lang="en-IN" sz="1100" dirty="0">
                <a:solidFill>
                  <a:schemeClr val="bg1"/>
                </a:solidFill>
                <a:latin typeface="Fira Code" panose="020B0809050000020004" pitchFamily="49" charset="0"/>
                <a:ea typeface="Fira Code" panose="020B0809050000020004" pitchFamily="49" charset="0"/>
                <a:cs typeface="Fira Code" panose="020B0809050000020004" pitchFamily="49" charset="0"/>
              </a:rPr>
              <a:t>Lets say we need to launch the </a:t>
            </a:r>
            <a:r>
              <a:rPr lang="en-IN" sz="1100" dirty="0" err="1">
                <a:solidFill>
                  <a:schemeClr val="bg1"/>
                </a:solidFill>
                <a:latin typeface="Fira Code" panose="020B0809050000020004" pitchFamily="49" charset="0"/>
                <a:ea typeface="Fira Code" panose="020B0809050000020004" pitchFamily="49" charset="0"/>
                <a:cs typeface="Fira Code" panose="020B0809050000020004" pitchFamily="49" charset="0"/>
              </a:rPr>
              <a:t>hello_world</a:t>
            </a:r>
            <a:r>
              <a:rPr lang="en-IN" sz="1100" dirty="0">
                <a:solidFill>
                  <a:schemeClr val="bg1"/>
                </a:solidFill>
                <a:latin typeface="Fira Code" panose="020B0809050000020004" pitchFamily="49" charset="0"/>
                <a:ea typeface="Fira Code" panose="020B0809050000020004" pitchFamily="49" charset="0"/>
                <a:cs typeface="Fira Code" panose="020B0809050000020004" pitchFamily="49" charset="0"/>
              </a:rPr>
              <a:t> kernel with one dimensional grid with 32 thread arranged into 8 thread blocks, where each block having 4 threads in x dimension arrangement of the grid would look like this. This can be represented as:</a:t>
            </a:r>
          </a:p>
        </p:txBody>
      </p:sp>
      <p:cxnSp>
        <p:nvCxnSpPr>
          <p:cNvPr id="18" name="Straight Connector 17">
            <a:extLst>
              <a:ext uri="{FF2B5EF4-FFF2-40B4-BE49-F238E27FC236}">
                <a16:creationId xmlns:a16="http://schemas.microsoft.com/office/drawing/2014/main" id="{05F0B3EB-9565-07FF-DDD6-A1F0FDF95217}"/>
              </a:ext>
            </a:extLst>
          </p:cNvPr>
          <p:cNvCxnSpPr/>
          <p:nvPr/>
        </p:nvCxnSpPr>
        <p:spPr>
          <a:xfrm>
            <a:off x="835887" y="4825672"/>
            <a:ext cx="10368707" cy="41296"/>
          </a:xfrm>
          <a:prstGeom prst="line">
            <a:avLst/>
          </a:prstGeom>
          <a:ln>
            <a:solidFill>
              <a:srgbClr val="B292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7601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2F896-A615-041B-3308-3D159ADC75F1}"/>
              </a:ext>
            </a:extLst>
          </p:cNvPr>
          <p:cNvSpPr>
            <a:spLocks noGrp="1"/>
          </p:cNvSpPr>
          <p:nvPr>
            <p:ph type="title"/>
          </p:nvPr>
        </p:nvSpPr>
        <p:spPr/>
        <p:txBody>
          <a:bodyPr/>
          <a:lstStyle/>
          <a:p>
            <a:r>
              <a:rPr lang="en-US" dirty="0">
                <a:solidFill>
                  <a:srgbClr val="B292FF"/>
                </a:solidFill>
                <a:latin typeface="Fira Code" panose="020B0809050000020004" pitchFamily="49" charset="0"/>
                <a:ea typeface="Fira Code" panose="020B0809050000020004" pitchFamily="49" charset="0"/>
                <a:cs typeface="Fira Code" panose="020B0809050000020004" pitchFamily="49" charset="0"/>
              </a:rPr>
              <a:t>Grid and Blocks</a:t>
            </a:r>
            <a:endParaRPr lang="en-IN" dirty="0">
              <a:solidFill>
                <a:srgbClr val="B292FF"/>
              </a:solidFill>
              <a:latin typeface="Fira Code" panose="020B0809050000020004" pitchFamily="49" charset="0"/>
              <a:ea typeface="Fira Code" panose="020B0809050000020004" pitchFamily="49" charset="0"/>
              <a:cs typeface="Fira Code" panose="020B0809050000020004" pitchFamily="49" charset="0"/>
            </a:endParaRPr>
          </a:p>
        </p:txBody>
      </p:sp>
      <p:pic>
        <p:nvPicPr>
          <p:cNvPr id="37" name="Picture 36">
            <a:extLst>
              <a:ext uri="{FF2B5EF4-FFF2-40B4-BE49-F238E27FC236}">
                <a16:creationId xmlns:a16="http://schemas.microsoft.com/office/drawing/2014/main" id="{BBE3E5A3-EE5B-104F-0B46-840E9A0804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1469" y="183800"/>
            <a:ext cx="605135" cy="353809"/>
          </a:xfrm>
          <a:prstGeom prst="rect">
            <a:avLst/>
          </a:prstGeom>
        </p:spPr>
      </p:pic>
      <p:pic>
        <p:nvPicPr>
          <p:cNvPr id="38" name="Picture 37">
            <a:extLst>
              <a:ext uri="{FF2B5EF4-FFF2-40B4-BE49-F238E27FC236}">
                <a16:creationId xmlns:a16="http://schemas.microsoft.com/office/drawing/2014/main" id="{64B749E6-1C52-A25D-0247-C795426C00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7785" y="225414"/>
            <a:ext cx="789415" cy="279420"/>
          </a:xfrm>
          <a:prstGeom prst="rect">
            <a:avLst/>
          </a:prstGeom>
        </p:spPr>
      </p:pic>
      <p:pic>
        <p:nvPicPr>
          <p:cNvPr id="8" name="Picture 7">
            <a:extLst>
              <a:ext uri="{FF2B5EF4-FFF2-40B4-BE49-F238E27FC236}">
                <a16:creationId xmlns:a16="http://schemas.microsoft.com/office/drawing/2014/main" id="{A827EC13-4C28-D695-3177-426FADA7B1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955" y="3441192"/>
            <a:ext cx="4590650" cy="2241067"/>
          </a:xfrm>
          <a:prstGeom prst="rect">
            <a:avLst/>
          </a:prstGeom>
        </p:spPr>
      </p:pic>
      <p:sp>
        <p:nvSpPr>
          <p:cNvPr id="10" name="TextBox 9">
            <a:extLst>
              <a:ext uri="{FF2B5EF4-FFF2-40B4-BE49-F238E27FC236}">
                <a16:creationId xmlns:a16="http://schemas.microsoft.com/office/drawing/2014/main" id="{FBB728F9-DB54-A1A3-D016-4746FBE9311A}"/>
              </a:ext>
            </a:extLst>
          </p:cNvPr>
          <p:cNvSpPr txBox="1"/>
          <p:nvPr/>
        </p:nvSpPr>
        <p:spPr>
          <a:xfrm>
            <a:off x="896702" y="1843673"/>
            <a:ext cx="9350478" cy="553998"/>
          </a:xfrm>
          <a:prstGeom prst="rect">
            <a:avLst/>
          </a:prstGeom>
          <a:noFill/>
        </p:spPr>
        <p:txBody>
          <a:bodyPr wrap="square">
            <a:spAutoFit/>
          </a:bodyPr>
          <a:lstStyle/>
          <a:p>
            <a:r>
              <a:rPr lang="en-IN" sz="1000" dirty="0">
                <a:solidFill>
                  <a:srgbClr val="B292FF"/>
                </a:solidFill>
                <a:latin typeface="Fira Code" panose="020B0809050000020004" pitchFamily="49" charset="0"/>
                <a:ea typeface="Fira Code" panose="020B0809050000020004" pitchFamily="49" charset="0"/>
                <a:cs typeface="Fira Code" panose="020B0809050000020004" pitchFamily="49" charset="0"/>
              </a:rPr>
              <a:t>Example 2: </a:t>
            </a:r>
            <a:r>
              <a:rPr lang="en-IN" sz="1000" dirty="0">
                <a:solidFill>
                  <a:srgbClr val="FFFFFF"/>
                </a:solidFill>
                <a:latin typeface="Fira Code" panose="020B0809050000020004" pitchFamily="49" charset="0"/>
                <a:ea typeface="Fira Code" panose="020B0809050000020004" pitchFamily="49" charset="0"/>
                <a:cs typeface="Fira Code" panose="020B0809050000020004" pitchFamily="49" charset="0"/>
              </a:rPr>
              <a:t>Now try creating the following shown below. A 2D grid, with total of 64 threads arranged in 16 threads in x dimension and 4 threads in y dimension. Each thread block will have 8 threads in x dimension and 2 thread in y dimension.</a:t>
            </a:r>
          </a:p>
        </p:txBody>
      </p:sp>
    </p:spTree>
    <p:extLst>
      <p:ext uri="{BB962C8B-B14F-4D97-AF65-F5344CB8AC3E}">
        <p14:creationId xmlns:p14="http://schemas.microsoft.com/office/powerpoint/2010/main" val="29798682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850</TotalTime>
  <Words>4054</Words>
  <Application>Microsoft Office PowerPoint</Application>
  <PresentationFormat>Widescreen</PresentationFormat>
  <Paragraphs>697</Paragraphs>
  <Slides>53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Arial</vt:lpstr>
      <vt:lpstr>Calibri</vt:lpstr>
      <vt:lpstr>Calibri Light</vt:lpstr>
      <vt:lpstr>Fira Code</vt:lpstr>
      <vt:lpstr>FiraCode</vt:lpstr>
      <vt:lpstr>Montsserat</vt:lpstr>
      <vt:lpstr>Office Theme</vt:lpstr>
      <vt:lpstr>CUDA 101</vt:lpstr>
      <vt:lpstr>About Me</vt:lpstr>
      <vt:lpstr>But why GPU?</vt:lpstr>
      <vt:lpstr>CPU Vs GPU</vt:lpstr>
      <vt:lpstr>CUDA Programming Flow</vt:lpstr>
      <vt:lpstr>Hello CUDA World!</vt:lpstr>
      <vt:lpstr>Grids and Blocks</vt:lpstr>
      <vt:lpstr>Kernel Launch Parameters</vt:lpstr>
      <vt:lpstr>Grid and Blocks</vt:lpstr>
      <vt:lpstr>Grids and Blocks</vt:lpstr>
      <vt:lpstr>Organization of thread in a CUDA program</vt:lpstr>
      <vt:lpstr>Organization of thread in a CUDA program</vt:lpstr>
      <vt:lpstr>Organization of thread in a CUDA program</vt:lpstr>
      <vt:lpstr>Organization of thread in a CUDA program</vt:lpstr>
      <vt:lpstr>Organization of thread in a CUDA program</vt:lpstr>
      <vt:lpstr>Organization of thread in a CUDA program</vt:lpstr>
      <vt:lpstr>Organization of thread in a CUDA program</vt:lpstr>
      <vt:lpstr>Organization of thread in a CUDA program</vt:lpstr>
      <vt:lpstr>Organization of thread in a CUDA program</vt:lpstr>
      <vt:lpstr>Organization of thread in a CUDA program</vt:lpstr>
      <vt:lpstr>Unique index calculation</vt:lpstr>
      <vt:lpstr>Unique index calculation</vt:lpstr>
      <vt:lpstr>Unique index calculation</vt:lpstr>
      <vt:lpstr>PowerPoint Presentation</vt:lpstr>
      <vt:lpstr>Memory transfer between host and device</vt:lpstr>
      <vt:lpstr>Memory transfer between host and device</vt:lpstr>
      <vt:lpstr>Device Properties</vt:lpstr>
      <vt:lpstr>GPU Architecture</vt:lpstr>
      <vt:lpstr>CPU Computing—the Great Tradition</vt:lpstr>
      <vt:lpstr>CPU Computing—the Great Tradition</vt:lpstr>
      <vt:lpstr>CPU’s are great…</vt:lpstr>
      <vt:lpstr>CPU’s are great But…</vt:lpstr>
      <vt:lpstr>CPU’s are great But…</vt:lpstr>
      <vt:lpstr>But I can try !</vt:lpstr>
      <vt:lpstr>Intel’s Larrabee</vt:lpstr>
      <vt:lpstr>Intel’s Nehalem Architecture</vt:lpstr>
      <vt:lpstr>What we had so far…</vt:lpstr>
      <vt:lpstr>The Wall</vt:lpstr>
      <vt:lpstr>The History of the GPU</vt:lpstr>
      <vt:lpstr>The History of the GPU</vt:lpstr>
      <vt:lpstr>The History of the GPU</vt:lpstr>
      <vt:lpstr>Introducing Fermi</vt:lpstr>
      <vt:lpstr>Introducing Fermi</vt:lpstr>
      <vt:lpstr>Introducing Fermi</vt:lpstr>
      <vt:lpstr>Introducing Fermi</vt:lpstr>
      <vt:lpstr>The Programming Model (CUDA)</vt:lpstr>
      <vt:lpstr>The Programming Model (CUDA)</vt:lpstr>
      <vt:lpstr>The Programming Model (CUDA)</vt:lpstr>
      <vt:lpstr>The Programming Model (CUDA)</vt:lpstr>
      <vt:lpstr>The Streaming Multiprocessor</vt:lpstr>
      <vt:lpstr>The Streaming Multiprocessor</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CUDA 101</dc:title>
  <dc:creator>Joyen Benitto</dc:creator>
  <cp:lastModifiedBy>Joyen Benitto</cp:lastModifiedBy>
  <cp:revision>47</cp:revision>
  <dcterms:created xsi:type="dcterms:W3CDTF">2024-01-28T08:31:47Z</dcterms:created>
  <dcterms:modified xsi:type="dcterms:W3CDTF">2024-02-02T16:44:45Z</dcterms:modified>
</cp:coreProperties>
</file>